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4"/>
  </p:sldMasterIdLst>
  <p:notesMasterIdLst>
    <p:notesMasterId r:id="rId21"/>
  </p:notesMasterIdLst>
  <p:handoutMasterIdLst>
    <p:handoutMasterId r:id="rId22"/>
  </p:handoutMasterIdLst>
  <p:sldIdLst>
    <p:sldId id="307" r:id="rId5"/>
    <p:sldId id="296" r:id="rId6"/>
    <p:sldId id="316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31" r:id="rId20"/>
  </p:sldIdLst>
  <p:sldSz cx="9144000" cy="6858000" type="screen4x3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DYN Lukasz (CDP-OSP)" initials="W(" lastIdx="4" clrIdx="0">
    <p:extLst>
      <p:ext uri="{19B8F6BF-5375-455C-9EA6-DF929625EA0E}">
        <p15:presenceInfo xmlns:p15="http://schemas.microsoft.com/office/powerpoint/2012/main" userId="S::lukasz.wardyn@ec.europa.eu::97188c80-5469-4998-bced-889964435e19" providerId="AD"/>
      </p:ext>
    </p:extLst>
  </p:cmAuthor>
  <p:cmAuthor id="2" name="OSOVNIKAR Domen (CDP-OSP)" initials="O(" lastIdx="2" clrIdx="1">
    <p:extLst>
      <p:ext uri="{19B8F6BF-5375-455C-9EA6-DF929625EA0E}">
        <p15:presenceInfo xmlns:p15="http://schemas.microsoft.com/office/powerpoint/2012/main" userId="S::domen.osovnikar@ec.europa.eu::30d9f54e-ea8f-407d-b6b6-93df823dfc3b" providerId="AD"/>
      </p:ext>
    </p:extLst>
  </p:cmAuthor>
  <p:cmAuthor id="3" name="SANTOS Fabricio (CDP-OSP)" initials="S(" lastIdx="2" clrIdx="2">
    <p:extLst>
      <p:ext uri="{19B8F6BF-5375-455C-9EA6-DF929625EA0E}">
        <p15:presenceInfo xmlns:p15="http://schemas.microsoft.com/office/powerpoint/2012/main" userId="S::fabricio.santos@ec.europa.eu::2e454441-5e74-4f27-a4e0-8fee0a9fc6c4" providerId="AD"/>
      </p:ext>
    </p:extLst>
  </p:cmAuthor>
  <p:cmAuthor id="4" name="NUGENT Michelle (OP)" initials="NM(" lastIdx="5" clrIdx="3">
    <p:extLst>
      <p:ext uri="{19B8F6BF-5375-455C-9EA6-DF929625EA0E}">
        <p15:presenceInfo xmlns:p15="http://schemas.microsoft.com/office/powerpoint/2012/main" userId="S-1-5-21-1606980848-2025429265-839522115-1247993" providerId="AD"/>
      </p:ext>
    </p:extLst>
  </p:cmAuthor>
  <p:cmAuthor id="5" name="STANO Nathalie (CDP-OSP)" initials="SN(" lastIdx="2" clrIdx="4">
    <p:extLst>
      <p:ext uri="{19B8F6BF-5375-455C-9EA6-DF929625EA0E}">
        <p15:presenceInfo xmlns:p15="http://schemas.microsoft.com/office/powerpoint/2012/main" userId="S-1-5-21-1606980848-2025429265-839522115-551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226"/>
    <a:srgbClr val="325B71"/>
    <a:srgbClr val="284597"/>
    <a:srgbClr val="6F9B4B"/>
    <a:srgbClr val="FFFFFF"/>
    <a:srgbClr val="F0BE47"/>
    <a:srgbClr val="F7B91F"/>
    <a:srgbClr val="E4FFEE"/>
    <a:srgbClr val="83B330"/>
    <a:srgbClr val="836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4" autoAdjust="0"/>
    <p:restoredTop sz="91495" autoAdjust="0"/>
  </p:normalViewPr>
  <p:slideViewPr>
    <p:cSldViewPr snapToGrid="0">
      <p:cViewPr varScale="1">
        <p:scale>
          <a:sx n="61" d="100"/>
          <a:sy n="61" d="100"/>
        </p:scale>
        <p:origin x="1324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60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myintracomm.ec.europa.eu/staff/EN/talent-management/appraisal-promotion/Pages/contact.aspx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myintracomm.ec.europa.eu/staff/EN/talent-management/appraisal-promotion/Pages/contact.asp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0E3413-974F-47C6-8FE4-4BE34749197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10EF262-A038-4E09-AE32-FC916E99A797}">
      <dgm:prSet/>
      <dgm:spPr/>
      <dgm:t>
        <a:bodyPr/>
        <a:lstStyle/>
        <a:p>
          <a:r>
            <a:rPr lang="en-US" b="1"/>
            <a:t>Seniority in the grade</a:t>
          </a:r>
          <a:r>
            <a:rPr lang="en-US"/>
            <a:t>: the reference date for promotion is 1 January of the given year</a:t>
          </a:r>
        </a:p>
      </dgm:t>
    </dgm:pt>
    <dgm:pt modelId="{E9BD9DFE-E9D1-4ADB-B52F-A4050F31D326}" type="parTrans" cxnId="{81A28E33-862C-4B5B-9BB0-AFB51ABAEB4E}">
      <dgm:prSet/>
      <dgm:spPr/>
      <dgm:t>
        <a:bodyPr/>
        <a:lstStyle/>
        <a:p>
          <a:endParaRPr lang="en-US"/>
        </a:p>
      </dgm:t>
    </dgm:pt>
    <dgm:pt modelId="{B54D31A5-F780-426A-B7E8-A33FA2988D3C}" type="sibTrans" cxnId="{81A28E33-862C-4B5B-9BB0-AFB51ABAEB4E}">
      <dgm:prSet/>
      <dgm:spPr/>
      <dgm:t>
        <a:bodyPr/>
        <a:lstStyle/>
        <a:p>
          <a:endParaRPr lang="en-US"/>
        </a:p>
      </dgm:t>
    </dgm:pt>
    <dgm:pt modelId="{6ACDC4D9-A4A0-488E-9B2A-B9DA13C6F068}">
      <dgm:prSet/>
      <dgm:spPr/>
      <dgm:t>
        <a:bodyPr/>
        <a:lstStyle/>
        <a:p>
          <a:r>
            <a:rPr lang="en-US"/>
            <a:t>At least 2 years in the grade for a promotion/reclassification </a:t>
          </a:r>
        </a:p>
      </dgm:t>
    </dgm:pt>
    <dgm:pt modelId="{E0333587-6178-4FBA-A829-A10B2FFA9467}" type="parTrans" cxnId="{3D302B53-670B-40E8-A4C1-D26DFE3B2FDB}">
      <dgm:prSet/>
      <dgm:spPr/>
      <dgm:t>
        <a:bodyPr/>
        <a:lstStyle/>
        <a:p>
          <a:endParaRPr lang="en-US"/>
        </a:p>
      </dgm:t>
    </dgm:pt>
    <dgm:pt modelId="{32B8722C-E74E-4D1E-8E49-88C6CDAEA74D}" type="sibTrans" cxnId="{3D302B53-670B-40E8-A4C1-D26DFE3B2FDB}">
      <dgm:prSet/>
      <dgm:spPr/>
      <dgm:t>
        <a:bodyPr/>
        <a:lstStyle/>
        <a:p>
          <a:endParaRPr lang="en-US"/>
        </a:p>
      </dgm:t>
    </dgm:pt>
    <dgm:pt modelId="{B15F9739-4DC9-4DA5-B008-F2E68613077D}">
      <dgm:prSet/>
      <dgm:spPr/>
      <dgm:t>
        <a:bodyPr/>
        <a:lstStyle/>
        <a:p>
          <a:r>
            <a:rPr lang="en-US"/>
            <a:t>If you change DG: the cutting date for the responsibility for your promotion is 2 March</a:t>
          </a:r>
        </a:p>
      </dgm:t>
    </dgm:pt>
    <dgm:pt modelId="{D9EB6835-C39B-4234-92A6-CC9B2F71B898}" type="parTrans" cxnId="{7E7E1566-CE3F-4EA0-A985-5ACF02958ECE}">
      <dgm:prSet/>
      <dgm:spPr/>
      <dgm:t>
        <a:bodyPr/>
        <a:lstStyle/>
        <a:p>
          <a:endParaRPr lang="en-US"/>
        </a:p>
      </dgm:t>
    </dgm:pt>
    <dgm:pt modelId="{C09FBCD8-07C2-43CD-885C-9BFE1B75B94A}" type="sibTrans" cxnId="{7E7E1566-CE3F-4EA0-A985-5ACF02958ECE}">
      <dgm:prSet/>
      <dgm:spPr/>
      <dgm:t>
        <a:bodyPr/>
        <a:lstStyle/>
        <a:p>
          <a:endParaRPr lang="en-US"/>
        </a:p>
      </dgm:t>
    </dgm:pt>
    <dgm:pt modelId="{7C9D4B86-305C-4CC5-9B7E-6D85AA7BECB7}" type="pres">
      <dgm:prSet presAssocID="{0E0E3413-974F-47C6-8FE4-4BE347491976}" presName="root" presStyleCnt="0">
        <dgm:presLayoutVars>
          <dgm:dir/>
          <dgm:resizeHandles val="exact"/>
        </dgm:presLayoutVars>
      </dgm:prSet>
      <dgm:spPr/>
    </dgm:pt>
    <dgm:pt modelId="{0F544DD1-EC85-4AD0-81E8-047B85EF6ED1}" type="pres">
      <dgm:prSet presAssocID="{510EF262-A038-4E09-AE32-FC916E99A797}" presName="compNode" presStyleCnt="0"/>
      <dgm:spPr/>
    </dgm:pt>
    <dgm:pt modelId="{E66DE583-5209-4E3A-9B79-039DE8501E32}" type="pres">
      <dgm:prSet presAssocID="{510EF262-A038-4E09-AE32-FC916E99A797}" presName="bgRect" presStyleLbl="bgShp" presStyleIdx="0" presStyleCnt="3"/>
      <dgm:spPr/>
    </dgm:pt>
    <dgm:pt modelId="{65E97BC6-7B5A-4571-8315-511A98C46557}" type="pres">
      <dgm:prSet presAssocID="{510EF262-A038-4E09-AE32-FC916E99A79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A5B32B7C-D87B-45FE-8190-D0A549F07AED}" type="pres">
      <dgm:prSet presAssocID="{510EF262-A038-4E09-AE32-FC916E99A797}" presName="spaceRect" presStyleCnt="0"/>
      <dgm:spPr/>
    </dgm:pt>
    <dgm:pt modelId="{716601A6-9FFD-4263-9E48-7E9D1FBB2DE9}" type="pres">
      <dgm:prSet presAssocID="{510EF262-A038-4E09-AE32-FC916E99A797}" presName="parTx" presStyleLbl="revTx" presStyleIdx="0" presStyleCnt="3">
        <dgm:presLayoutVars>
          <dgm:chMax val="0"/>
          <dgm:chPref val="0"/>
        </dgm:presLayoutVars>
      </dgm:prSet>
      <dgm:spPr/>
    </dgm:pt>
    <dgm:pt modelId="{F3D43E2A-9967-420B-A287-687E2066CBEB}" type="pres">
      <dgm:prSet presAssocID="{B54D31A5-F780-426A-B7E8-A33FA2988D3C}" presName="sibTrans" presStyleCnt="0"/>
      <dgm:spPr/>
    </dgm:pt>
    <dgm:pt modelId="{722A2CAC-3F66-4394-85DD-270D23C472CC}" type="pres">
      <dgm:prSet presAssocID="{6ACDC4D9-A4A0-488E-9B2A-B9DA13C6F068}" presName="compNode" presStyleCnt="0"/>
      <dgm:spPr/>
    </dgm:pt>
    <dgm:pt modelId="{8C4D1269-F275-4861-8736-3D2D99D3C429}" type="pres">
      <dgm:prSet presAssocID="{6ACDC4D9-A4A0-488E-9B2A-B9DA13C6F068}" presName="bgRect" presStyleLbl="bgShp" presStyleIdx="1" presStyleCnt="3"/>
      <dgm:spPr/>
    </dgm:pt>
    <dgm:pt modelId="{D6531301-344F-4DCF-9FA1-5611A976C6C1}" type="pres">
      <dgm:prSet presAssocID="{6ACDC4D9-A4A0-488E-9B2A-B9DA13C6F06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ckpack"/>
        </a:ext>
      </dgm:extLst>
    </dgm:pt>
    <dgm:pt modelId="{637639D8-98A5-414C-818E-43C9AA848930}" type="pres">
      <dgm:prSet presAssocID="{6ACDC4D9-A4A0-488E-9B2A-B9DA13C6F068}" presName="spaceRect" presStyleCnt="0"/>
      <dgm:spPr/>
    </dgm:pt>
    <dgm:pt modelId="{1F66DA70-DD31-4D6F-87ED-C1966F272654}" type="pres">
      <dgm:prSet presAssocID="{6ACDC4D9-A4A0-488E-9B2A-B9DA13C6F068}" presName="parTx" presStyleLbl="revTx" presStyleIdx="1" presStyleCnt="3">
        <dgm:presLayoutVars>
          <dgm:chMax val="0"/>
          <dgm:chPref val="0"/>
        </dgm:presLayoutVars>
      </dgm:prSet>
      <dgm:spPr/>
    </dgm:pt>
    <dgm:pt modelId="{BE0A1853-9ED2-4705-8BF7-9C5A480695D9}" type="pres">
      <dgm:prSet presAssocID="{32B8722C-E74E-4D1E-8E49-88C6CDAEA74D}" presName="sibTrans" presStyleCnt="0"/>
      <dgm:spPr/>
    </dgm:pt>
    <dgm:pt modelId="{AA884AEF-343D-43E8-9AFF-1F5896F9B2EC}" type="pres">
      <dgm:prSet presAssocID="{B15F9739-4DC9-4DA5-B008-F2E68613077D}" presName="compNode" presStyleCnt="0"/>
      <dgm:spPr/>
    </dgm:pt>
    <dgm:pt modelId="{8A2A7D06-86A3-42F3-B66E-B7D8237E4A23}" type="pres">
      <dgm:prSet presAssocID="{B15F9739-4DC9-4DA5-B008-F2E68613077D}" presName="bgRect" presStyleLbl="bgShp" presStyleIdx="2" presStyleCnt="3"/>
      <dgm:spPr/>
    </dgm:pt>
    <dgm:pt modelId="{433775C7-0A17-48E4-BF5C-28D427158754}" type="pres">
      <dgm:prSet presAssocID="{B15F9739-4DC9-4DA5-B008-F2E68613077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ssors"/>
        </a:ext>
      </dgm:extLst>
    </dgm:pt>
    <dgm:pt modelId="{33EC5F44-6ED0-4904-ACBB-60A15F7CB6A4}" type="pres">
      <dgm:prSet presAssocID="{B15F9739-4DC9-4DA5-B008-F2E68613077D}" presName="spaceRect" presStyleCnt="0"/>
      <dgm:spPr/>
    </dgm:pt>
    <dgm:pt modelId="{C3C5AC86-841C-4741-BB0C-324AE9FF0AD7}" type="pres">
      <dgm:prSet presAssocID="{B15F9739-4DC9-4DA5-B008-F2E68613077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9C98F0D-6C1D-4839-8248-46B327E244F8}" type="presOf" srcId="{B15F9739-4DC9-4DA5-B008-F2E68613077D}" destId="{C3C5AC86-841C-4741-BB0C-324AE9FF0AD7}" srcOrd="0" destOrd="0" presId="urn:microsoft.com/office/officeart/2018/2/layout/IconVerticalSolidList"/>
    <dgm:cxn modelId="{2ACDD421-99AC-4644-8A15-2D2B80512CEA}" type="presOf" srcId="{6ACDC4D9-A4A0-488E-9B2A-B9DA13C6F068}" destId="{1F66DA70-DD31-4D6F-87ED-C1966F272654}" srcOrd="0" destOrd="0" presId="urn:microsoft.com/office/officeart/2018/2/layout/IconVerticalSolidList"/>
    <dgm:cxn modelId="{08338C2B-360A-45D3-9544-5BC875F24A17}" type="presOf" srcId="{0E0E3413-974F-47C6-8FE4-4BE347491976}" destId="{7C9D4B86-305C-4CC5-9B7E-6D85AA7BECB7}" srcOrd="0" destOrd="0" presId="urn:microsoft.com/office/officeart/2018/2/layout/IconVerticalSolidList"/>
    <dgm:cxn modelId="{81A28E33-862C-4B5B-9BB0-AFB51ABAEB4E}" srcId="{0E0E3413-974F-47C6-8FE4-4BE347491976}" destId="{510EF262-A038-4E09-AE32-FC916E99A797}" srcOrd="0" destOrd="0" parTransId="{E9BD9DFE-E9D1-4ADB-B52F-A4050F31D326}" sibTransId="{B54D31A5-F780-426A-B7E8-A33FA2988D3C}"/>
    <dgm:cxn modelId="{7E7E1566-CE3F-4EA0-A985-5ACF02958ECE}" srcId="{0E0E3413-974F-47C6-8FE4-4BE347491976}" destId="{B15F9739-4DC9-4DA5-B008-F2E68613077D}" srcOrd="2" destOrd="0" parTransId="{D9EB6835-C39B-4234-92A6-CC9B2F71B898}" sibTransId="{C09FBCD8-07C2-43CD-885C-9BFE1B75B94A}"/>
    <dgm:cxn modelId="{9C5A906C-4B90-4BE2-9BFF-1DF87738320E}" type="presOf" srcId="{510EF262-A038-4E09-AE32-FC916E99A797}" destId="{716601A6-9FFD-4263-9E48-7E9D1FBB2DE9}" srcOrd="0" destOrd="0" presId="urn:microsoft.com/office/officeart/2018/2/layout/IconVerticalSolidList"/>
    <dgm:cxn modelId="{3D302B53-670B-40E8-A4C1-D26DFE3B2FDB}" srcId="{0E0E3413-974F-47C6-8FE4-4BE347491976}" destId="{6ACDC4D9-A4A0-488E-9B2A-B9DA13C6F068}" srcOrd="1" destOrd="0" parTransId="{E0333587-6178-4FBA-A829-A10B2FFA9467}" sibTransId="{32B8722C-E74E-4D1E-8E49-88C6CDAEA74D}"/>
    <dgm:cxn modelId="{DED9D6D0-C11A-4F9C-9381-72EE4E6C0A71}" type="presParOf" srcId="{7C9D4B86-305C-4CC5-9B7E-6D85AA7BECB7}" destId="{0F544DD1-EC85-4AD0-81E8-047B85EF6ED1}" srcOrd="0" destOrd="0" presId="urn:microsoft.com/office/officeart/2018/2/layout/IconVerticalSolidList"/>
    <dgm:cxn modelId="{4BBA0DC7-7DBC-43B9-8C85-145B56502646}" type="presParOf" srcId="{0F544DD1-EC85-4AD0-81E8-047B85EF6ED1}" destId="{E66DE583-5209-4E3A-9B79-039DE8501E32}" srcOrd="0" destOrd="0" presId="urn:microsoft.com/office/officeart/2018/2/layout/IconVerticalSolidList"/>
    <dgm:cxn modelId="{E9B6D254-B5E4-4658-9DBD-E22DCCFFEDF6}" type="presParOf" srcId="{0F544DD1-EC85-4AD0-81E8-047B85EF6ED1}" destId="{65E97BC6-7B5A-4571-8315-511A98C46557}" srcOrd="1" destOrd="0" presId="urn:microsoft.com/office/officeart/2018/2/layout/IconVerticalSolidList"/>
    <dgm:cxn modelId="{F4640130-2F66-4B01-A19F-B51BC41A28E6}" type="presParOf" srcId="{0F544DD1-EC85-4AD0-81E8-047B85EF6ED1}" destId="{A5B32B7C-D87B-45FE-8190-D0A549F07AED}" srcOrd="2" destOrd="0" presId="urn:microsoft.com/office/officeart/2018/2/layout/IconVerticalSolidList"/>
    <dgm:cxn modelId="{4C0484F9-F197-4B9A-8A0C-FC8BBF0B236B}" type="presParOf" srcId="{0F544DD1-EC85-4AD0-81E8-047B85EF6ED1}" destId="{716601A6-9FFD-4263-9E48-7E9D1FBB2DE9}" srcOrd="3" destOrd="0" presId="urn:microsoft.com/office/officeart/2018/2/layout/IconVerticalSolidList"/>
    <dgm:cxn modelId="{E33D3C0F-2868-4E22-B564-621415E80B5F}" type="presParOf" srcId="{7C9D4B86-305C-4CC5-9B7E-6D85AA7BECB7}" destId="{F3D43E2A-9967-420B-A287-687E2066CBEB}" srcOrd="1" destOrd="0" presId="urn:microsoft.com/office/officeart/2018/2/layout/IconVerticalSolidList"/>
    <dgm:cxn modelId="{A508BBAE-636C-4795-91AF-0D79D09B949E}" type="presParOf" srcId="{7C9D4B86-305C-4CC5-9B7E-6D85AA7BECB7}" destId="{722A2CAC-3F66-4394-85DD-270D23C472CC}" srcOrd="2" destOrd="0" presId="urn:microsoft.com/office/officeart/2018/2/layout/IconVerticalSolidList"/>
    <dgm:cxn modelId="{42773811-485E-45D4-9351-E7B9E0D19BA3}" type="presParOf" srcId="{722A2CAC-3F66-4394-85DD-270D23C472CC}" destId="{8C4D1269-F275-4861-8736-3D2D99D3C429}" srcOrd="0" destOrd="0" presId="urn:microsoft.com/office/officeart/2018/2/layout/IconVerticalSolidList"/>
    <dgm:cxn modelId="{A1A6FE92-CFBF-44DE-8A90-E978F219BBCF}" type="presParOf" srcId="{722A2CAC-3F66-4394-85DD-270D23C472CC}" destId="{D6531301-344F-4DCF-9FA1-5611A976C6C1}" srcOrd="1" destOrd="0" presId="urn:microsoft.com/office/officeart/2018/2/layout/IconVerticalSolidList"/>
    <dgm:cxn modelId="{D3E743B4-517D-422A-84E6-F8B8361A21BE}" type="presParOf" srcId="{722A2CAC-3F66-4394-85DD-270D23C472CC}" destId="{637639D8-98A5-414C-818E-43C9AA848930}" srcOrd="2" destOrd="0" presId="urn:microsoft.com/office/officeart/2018/2/layout/IconVerticalSolidList"/>
    <dgm:cxn modelId="{91C942B6-9FB5-451C-9A00-97749637EC0A}" type="presParOf" srcId="{722A2CAC-3F66-4394-85DD-270D23C472CC}" destId="{1F66DA70-DD31-4D6F-87ED-C1966F272654}" srcOrd="3" destOrd="0" presId="urn:microsoft.com/office/officeart/2018/2/layout/IconVerticalSolidList"/>
    <dgm:cxn modelId="{A8514070-518D-409A-9D04-8ADEBA87EF34}" type="presParOf" srcId="{7C9D4B86-305C-4CC5-9B7E-6D85AA7BECB7}" destId="{BE0A1853-9ED2-4705-8BF7-9C5A480695D9}" srcOrd="3" destOrd="0" presId="urn:microsoft.com/office/officeart/2018/2/layout/IconVerticalSolidList"/>
    <dgm:cxn modelId="{81DE8A2D-8F3C-46BA-9EA4-1CAE8F2B8B20}" type="presParOf" srcId="{7C9D4B86-305C-4CC5-9B7E-6D85AA7BECB7}" destId="{AA884AEF-343D-43E8-9AFF-1F5896F9B2EC}" srcOrd="4" destOrd="0" presId="urn:microsoft.com/office/officeart/2018/2/layout/IconVerticalSolidList"/>
    <dgm:cxn modelId="{C77C8A38-3741-4863-A754-E48EB6384ED6}" type="presParOf" srcId="{AA884AEF-343D-43E8-9AFF-1F5896F9B2EC}" destId="{8A2A7D06-86A3-42F3-B66E-B7D8237E4A23}" srcOrd="0" destOrd="0" presId="urn:microsoft.com/office/officeart/2018/2/layout/IconVerticalSolidList"/>
    <dgm:cxn modelId="{54326025-0E9C-4118-B8FD-6380F41A3CBA}" type="presParOf" srcId="{AA884AEF-343D-43E8-9AFF-1F5896F9B2EC}" destId="{433775C7-0A17-48E4-BF5C-28D427158754}" srcOrd="1" destOrd="0" presId="urn:microsoft.com/office/officeart/2018/2/layout/IconVerticalSolidList"/>
    <dgm:cxn modelId="{52AD419B-2FC1-4602-8293-ECCA27D6A5E1}" type="presParOf" srcId="{AA884AEF-343D-43E8-9AFF-1F5896F9B2EC}" destId="{33EC5F44-6ED0-4904-ACBB-60A15F7CB6A4}" srcOrd="2" destOrd="0" presId="urn:microsoft.com/office/officeart/2018/2/layout/IconVerticalSolidList"/>
    <dgm:cxn modelId="{843F3E8F-7D84-47AF-AE9F-784D833B35C1}" type="presParOf" srcId="{AA884AEF-343D-43E8-9AFF-1F5896F9B2EC}" destId="{C3C5AC86-841C-4741-BB0C-324AE9FF0A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D56DB8-AAEF-4A68-8D47-DD9AC06724C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48FE641-4521-4439-800C-FEAB4F44B27E}">
      <dgm:prSet/>
      <dgm:spPr/>
      <dgm:t>
        <a:bodyPr/>
        <a:lstStyle/>
        <a:p>
          <a:r>
            <a:rPr lang="en-US"/>
            <a:t>The draft list of proposed officials for promotion has been published today 12 June </a:t>
          </a:r>
        </a:p>
      </dgm:t>
    </dgm:pt>
    <dgm:pt modelId="{F2FE33EB-810F-44E7-A12A-F4C219206F2A}" type="parTrans" cxnId="{58075E94-954D-4B80-86F6-3C384D34FFED}">
      <dgm:prSet/>
      <dgm:spPr/>
      <dgm:t>
        <a:bodyPr/>
        <a:lstStyle/>
        <a:p>
          <a:endParaRPr lang="en-US"/>
        </a:p>
      </dgm:t>
    </dgm:pt>
    <dgm:pt modelId="{362F2976-44F5-45A6-A270-8A34AD1BAD34}" type="sibTrans" cxnId="{58075E94-954D-4B80-86F6-3C384D34FFED}">
      <dgm:prSet/>
      <dgm:spPr/>
      <dgm:t>
        <a:bodyPr/>
        <a:lstStyle/>
        <a:p>
          <a:endParaRPr lang="en-US"/>
        </a:p>
      </dgm:t>
    </dgm:pt>
    <dgm:pt modelId="{64DE0DC6-AFA6-4674-891E-D9E91B7FE505}">
      <dgm:prSet/>
      <dgm:spPr/>
      <dgm:t>
        <a:bodyPr/>
        <a:lstStyle/>
        <a:p>
          <a:r>
            <a:rPr lang="en-US"/>
            <a:t>As well as the draft list of proposed CAs for reclassification</a:t>
          </a:r>
        </a:p>
      </dgm:t>
    </dgm:pt>
    <dgm:pt modelId="{21D4BF3D-3478-4475-A240-1830B4B4CD55}" type="parTrans" cxnId="{DF578B67-6473-4B6D-B38A-D9BAC9C136DF}">
      <dgm:prSet/>
      <dgm:spPr/>
      <dgm:t>
        <a:bodyPr/>
        <a:lstStyle/>
        <a:p>
          <a:endParaRPr lang="en-US"/>
        </a:p>
      </dgm:t>
    </dgm:pt>
    <dgm:pt modelId="{3679F275-3BA0-4B03-B3C7-C42BDFEEA3AE}" type="sibTrans" cxnId="{DF578B67-6473-4B6D-B38A-D9BAC9C136DF}">
      <dgm:prSet/>
      <dgm:spPr/>
      <dgm:t>
        <a:bodyPr/>
        <a:lstStyle/>
        <a:p>
          <a:endParaRPr lang="en-US"/>
        </a:p>
      </dgm:t>
    </dgm:pt>
    <dgm:pt modelId="{D3243751-ADB5-4720-B19B-99B096898B11}">
      <dgm:prSet/>
      <dgm:spPr/>
      <dgm:t>
        <a:bodyPr/>
        <a:lstStyle/>
        <a:p>
          <a:r>
            <a:rPr lang="en-US" dirty="0"/>
            <a:t>You have </a:t>
          </a:r>
          <a:r>
            <a:rPr lang="en-US" b="1" dirty="0">
              <a:solidFill>
                <a:schemeClr val="accent4"/>
              </a:solidFill>
            </a:rPr>
            <a:t>5 working days to file an appeal</a:t>
          </a:r>
        </a:p>
      </dgm:t>
    </dgm:pt>
    <dgm:pt modelId="{58F7D835-10F5-403D-8BC4-71D0378DA87B}" type="parTrans" cxnId="{43A08850-CFB6-45AF-8642-BEC9555DBEDC}">
      <dgm:prSet/>
      <dgm:spPr/>
      <dgm:t>
        <a:bodyPr/>
        <a:lstStyle/>
        <a:p>
          <a:endParaRPr lang="en-US"/>
        </a:p>
      </dgm:t>
    </dgm:pt>
    <dgm:pt modelId="{839F0DF8-1AF9-40EF-8CAB-2D08A7443F48}" type="sibTrans" cxnId="{43A08850-CFB6-45AF-8642-BEC9555DBEDC}">
      <dgm:prSet/>
      <dgm:spPr/>
      <dgm:t>
        <a:bodyPr/>
        <a:lstStyle/>
        <a:p>
          <a:endParaRPr lang="en-US"/>
        </a:p>
      </dgm:t>
    </dgm:pt>
    <dgm:pt modelId="{611B8737-0C78-4935-AEE1-97B1C7789A02}">
      <dgm:prSet/>
      <dgm:spPr/>
      <dgm:t>
        <a:bodyPr/>
        <a:lstStyle/>
        <a:p>
          <a:r>
            <a:rPr lang="en-US"/>
            <a:t>Days where you could not access Sysper do not count in the 5 working days (sick/annual leave, bank holidays, …)</a:t>
          </a:r>
        </a:p>
      </dgm:t>
    </dgm:pt>
    <dgm:pt modelId="{750E2207-D7FF-4CDA-98A2-C0844EC49E47}" type="parTrans" cxnId="{70DF475B-21DD-4802-945B-9CB578C053F7}">
      <dgm:prSet/>
      <dgm:spPr/>
      <dgm:t>
        <a:bodyPr/>
        <a:lstStyle/>
        <a:p>
          <a:endParaRPr lang="en-US"/>
        </a:p>
      </dgm:t>
    </dgm:pt>
    <dgm:pt modelId="{6A778C45-B55A-439A-BC11-2609F34E8614}" type="sibTrans" cxnId="{70DF475B-21DD-4802-945B-9CB578C053F7}">
      <dgm:prSet/>
      <dgm:spPr/>
      <dgm:t>
        <a:bodyPr/>
        <a:lstStyle/>
        <a:p>
          <a:endParaRPr lang="en-US"/>
        </a:p>
      </dgm:t>
    </dgm:pt>
    <dgm:pt modelId="{EE09B8D9-A2FF-4337-BB37-097784859ECA}">
      <dgm:prSet/>
      <dgm:spPr/>
      <dgm:t>
        <a:bodyPr/>
        <a:lstStyle/>
        <a:p>
          <a:r>
            <a:rPr lang="en-US" dirty="0"/>
            <a:t>Button not visible </a:t>
          </a:r>
          <a:r>
            <a:rPr lang="en-US" dirty="0">
              <a:sym typeface="Wingdings" panose="05000000000000000000" pitchFamily="2" charset="2"/>
            </a:rPr>
            <a:t></a:t>
          </a:r>
          <a:r>
            <a:rPr lang="en-US" dirty="0"/>
            <a:t> write to </a:t>
          </a:r>
          <a:r>
            <a:rPr lang="en-US" dirty="0">
              <a:solidFill>
                <a:schemeClr val="accent4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HR</a:t>
          </a:r>
          <a:endParaRPr lang="en-US" dirty="0">
            <a:solidFill>
              <a:schemeClr val="accent4"/>
            </a:solidFill>
          </a:endParaRPr>
        </a:p>
      </dgm:t>
    </dgm:pt>
    <dgm:pt modelId="{33AB6832-07B7-4CCB-ADF5-2F446EEE4C16}" type="parTrans" cxnId="{81D9D123-02F6-4E4D-91E4-C9112931EAE6}">
      <dgm:prSet/>
      <dgm:spPr/>
      <dgm:t>
        <a:bodyPr/>
        <a:lstStyle/>
        <a:p>
          <a:endParaRPr lang="en-US"/>
        </a:p>
      </dgm:t>
    </dgm:pt>
    <dgm:pt modelId="{597AA8CD-8915-4DFC-9C18-E2F8DBCA1A34}" type="sibTrans" cxnId="{81D9D123-02F6-4E4D-91E4-C9112931EAE6}">
      <dgm:prSet/>
      <dgm:spPr/>
      <dgm:t>
        <a:bodyPr/>
        <a:lstStyle/>
        <a:p>
          <a:endParaRPr lang="en-US"/>
        </a:p>
      </dgm:t>
    </dgm:pt>
    <dgm:pt modelId="{B7E145B6-A9E5-48CF-950B-2B2892FACD47}" type="pres">
      <dgm:prSet presAssocID="{1CD56DB8-AAEF-4A68-8D47-DD9AC06724C1}" presName="linear" presStyleCnt="0">
        <dgm:presLayoutVars>
          <dgm:animLvl val="lvl"/>
          <dgm:resizeHandles val="exact"/>
        </dgm:presLayoutVars>
      </dgm:prSet>
      <dgm:spPr/>
    </dgm:pt>
    <dgm:pt modelId="{43B71989-3F20-4A9C-9229-519F79F0B2BC}" type="pres">
      <dgm:prSet presAssocID="{B48FE641-4521-4439-800C-FEAB4F44B27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55457A8-8991-4DB0-B218-FEE161639B0C}" type="pres">
      <dgm:prSet presAssocID="{362F2976-44F5-45A6-A270-8A34AD1BAD34}" presName="spacer" presStyleCnt="0"/>
      <dgm:spPr/>
    </dgm:pt>
    <dgm:pt modelId="{DC59FAC2-E5D4-4059-B76B-3BFC171E08DD}" type="pres">
      <dgm:prSet presAssocID="{64DE0DC6-AFA6-4674-891E-D9E91B7FE50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9357B40-9D9B-4CB6-8F57-37FE647BCE81}" type="pres">
      <dgm:prSet presAssocID="{3679F275-3BA0-4B03-B3C7-C42BDFEEA3AE}" presName="spacer" presStyleCnt="0"/>
      <dgm:spPr/>
    </dgm:pt>
    <dgm:pt modelId="{BDD1A326-90C4-4CDD-848F-12F0B9461A52}" type="pres">
      <dgm:prSet presAssocID="{D3243751-ADB5-4720-B19B-99B096898B1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1FC794A-B871-4900-B5AE-CA71338B3EFC}" type="pres">
      <dgm:prSet presAssocID="{839F0DF8-1AF9-40EF-8CAB-2D08A7443F48}" presName="spacer" presStyleCnt="0"/>
      <dgm:spPr/>
    </dgm:pt>
    <dgm:pt modelId="{17739355-F427-42FA-9EB0-C5F4482FFBEE}" type="pres">
      <dgm:prSet presAssocID="{611B8737-0C78-4935-AEE1-97B1C7789A0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66598CF-612F-413F-89D1-A7F8C8BC5321}" type="pres">
      <dgm:prSet presAssocID="{6A778C45-B55A-439A-BC11-2609F34E8614}" presName="spacer" presStyleCnt="0"/>
      <dgm:spPr/>
    </dgm:pt>
    <dgm:pt modelId="{87D567E3-3509-4170-99A6-F161972970DF}" type="pres">
      <dgm:prSet presAssocID="{EE09B8D9-A2FF-4337-BB37-097784859EC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C7C9600-AACA-4411-A89F-D29E15434D40}" type="presOf" srcId="{D3243751-ADB5-4720-B19B-99B096898B11}" destId="{BDD1A326-90C4-4CDD-848F-12F0B9461A52}" srcOrd="0" destOrd="0" presId="urn:microsoft.com/office/officeart/2005/8/layout/vList2"/>
    <dgm:cxn modelId="{63C1260D-7913-4721-8875-00D39CAC3052}" type="presOf" srcId="{611B8737-0C78-4935-AEE1-97B1C7789A02}" destId="{17739355-F427-42FA-9EB0-C5F4482FFBEE}" srcOrd="0" destOrd="0" presId="urn:microsoft.com/office/officeart/2005/8/layout/vList2"/>
    <dgm:cxn modelId="{81D9D123-02F6-4E4D-91E4-C9112931EAE6}" srcId="{1CD56DB8-AAEF-4A68-8D47-DD9AC06724C1}" destId="{EE09B8D9-A2FF-4337-BB37-097784859ECA}" srcOrd="4" destOrd="0" parTransId="{33AB6832-07B7-4CCB-ADF5-2F446EEE4C16}" sibTransId="{597AA8CD-8915-4DFC-9C18-E2F8DBCA1A34}"/>
    <dgm:cxn modelId="{70DF475B-21DD-4802-945B-9CB578C053F7}" srcId="{1CD56DB8-AAEF-4A68-8D47-DD9AC06724C1}" destId="{611B8737-0C78-4935-AEE1-97B1C7789A02}" srcOrd="3" destOrd="0" parTransId="{750E2207-D7FF-4CDA-98A2-C0844EC49E47}" sibTransId="{6A778C45-B55A-439A-BC11-2609F34E8614}"/>
    <dgm:cxn modelId="{DF578B67-6473-4B6D-B38A-D9BAC9C136DF}" srcId="{1CD56DB8-AAEF-4A68-8D47-DD9AC06724C1}" destId="{64DE0DC6-AFA6-4674-891E-D9E91B7FE505}" srcOrd="1" destOrd="0" parTransId="{21D4BF3D-3478-4475-A240-1830B4B4CD55}" sibTransId="{3679F275-3BA0-4B03-B3C7-C42BDFEEA3AE}"/>
    <dgm:cxn modelId="{43A08850-CFB6-45AF-8642-BEC9555DBEDC}" srcId="{1CD56DB8-AAEF-4A68-8D47-DD9AC06724C1}" destId="{D3243751-ADB5-4720-B19B-99B096898B11}" srcOrd="2" destOrd="0" parTransId="{58F7D835-10F5-403D-8BC4-71D0378DA87B}" sibTransId="{839F0DF8-1AF9-40EF-8CAB-2D08A7443F48}"/>
    <dgm:cxn modelId="{ADD61678-278F-41F1-95DE-1C300B1E7301}" type="presOf" srcId="{B48FE641-4521-4439-800C-FEAB4F44B27E}" destId="{43B71989-3F20-4A9C-9229-519F79F0B2BC}" srcOrd="0" destOrd="0" presId="urn:microsoft.com/office/officeart/2005/8/layout/vList2"/>
    <dgm:cxn modelId="{58075E94-954D-4B80-86F6-3C384D34FFED}" srcId="{1CD56DB8-AAEF-4A68-8D47-DD9AC06724C1}" destId="{B48FE641-4521-4439-800C-FEAB4F44B27E}" srcOrd="0" destOrd="0" parTransId="{F2FE33EB-810F-44E7-A12A-F4C219206F2A}" sibTransId="{362F2976-44F5-45A6-A270-8A34AD1BAD34}"/>
    <dgm:cxn modelId="{000CA9AC-3289-4C11-B89B-CC20E6668D8F}" type="presOf" srcId="{64DE0DC6-AFA6-4674-891E-D9E91B7FE505}" destId="{DC59FAC2-E5D4-4059-B76B-3BFC171E08DD}" srcOrd="0" destOrd="0" presId="urn:microsoft.com/office/officeart/2005/8/layout/vList2"/>
    <dgm:cxn modelId="{188A87E5-CA50-48E1-BC4B-70BD3F6487FF}" type="presOf" srcId="{1CD56DB8-AAEF-4A68-8D47-DD9AC06724C1}" destId="{B7E145B6-A9E5-48CF-950B-2B2892FACD47}" srcOrd="0" destOrd="0" presId="urn:microsoft.com/office/officeart/2005/8/layout/vList2"/>
    <dgm:cxn modelId="{C41296F6-75BE-4F9D-B8DF-112E3A6E55BD}" type="presOf" srcId="{EE09B8D9-A2FF-4337-BB37-097784859ECA}" destId="{87D567E3-3509-4170-99A6-F161972970DF}" srcOrd="0" destOrd="0" presId="urn:microsoft.com/office/officeart/2005/8/layout/vList2"/>
    <dgm:cxn modelId="{0D17B954-2D9F-491F-AF4D-E9242B904EB8}" type="presParOf" srcId="{B7E145B6-A9E5-48CF-950B-2B2892FACD47}" destId="{43B71989-3F20-4A9C-9229-519F79F0B2BC}" srcOrd="0" destOrd="0" presId="urn:microsoft.com/office/officeart/2005/8/layout/vList2"/>
    <dgm:cxn modelId="{CDDD776A-DC71-4DA1-9E31-85138FF1FEC1}" type="presParOf" srcId="{B7E145B6-A9E5-48CF-950B-2B2892FACD47}" destId="{955457A8-8991-4DB0-B218-FEE161639B0C}" srcOrd="1" destOrd="0" presId="urn:microsoft.com/office/officeart/2005/8/layout/vList2"/>
    <dgm:cxn modelId="{E59BEDD2-BF59-47D8-8AF5-87AFBD7CCBFC}" type="presParOf" srcId="{B7E145B6-A9E5-48CF-950B-2B2892FACD47}" destId="{DC59FAC2-E5D4-4059-B76B-3BFC171E08DD}" srcOrd="2" destOrd="0" presId="urn:microsoft.com/office/officeart/2005/8/layout/vList2"/>
    <dgm:cxn modelId="{A66FCEF9-9DDD-4D89-89A6-C9248F27B2E8}" type="presParOf" srcId="{B7E145B6-A9E5-48CF-950B-2B2892FACD47}" destId="{E9357B40-9D9B-4CB6-8F57-37FE647BCE81}" srcOrd="3" destOrd="0" presId="urn:microsoft.com/office/officeart/2005/8/layout/vList2"/>
    <dgm:cxn modelId="{26130FDA-00F0-4EBB-A654-DF291D05C1B9}" type="presParOf" srcId="{B7E145B6-A9E5-48CF-950B-2B2892FACD47}" destId="{BDD1A326-90C4-4CDD-848F-12F0B9461A52}" srcOrd="4" destOrd="0" presId="urn:microsoft.com/office/officeart/2005/8/layout/vList2"/>
    <dgm:cxn modelId="{2AECD496-3AD3-40A6-9338-CD20E0E17A8A}" type="presParOf" srcId="{B7E145B6-A9E5-48CF-950B-2B2892FACD47}" destId="{A1FC794A-B871-4900-B5AE-CA71338B3EFC}" srcOrd="5" destOrd="0" presId="urn:microsoft.com/office/officeart/2005/8/layout/vList2"/>
    <dgm:cxn modelId="{494639DA-473D-419D-82EF-96E15D60B096}" type="presParOf" srcId="{B7E145B6-A9E5-48CF-950B-2B2892FACD47}" destId="{17739355-F427-42FA-9EB0-C5F4482FFBEE}" srcOrd="6" destOrd="0" presId="urn:microsoft.com/office/officeart/2005/8/layout/vList2"/>
    <dgm:cxn modelId="{D9A8C5EE-2F18-49A0-A24E-3A071BE0B160}" type="presParOf" srcId="{B7E145B6-A9E5-48CF-950B-2B2892FACD47}" destId="{B66598CF-612F-413F-89D1-A7F8C8BC5321}" srcOrd="7" destOrd="0" presId="urn:microsoft.com/office/officeart/2005/8/layout/vList2"/>
    <dgm:cxn modelId="{475F4ECF-6B4B-46FA-86D3-9F6881BD20C3}" type="presParOf" srcId="{B7E145B6-A9E5-48CF-950B-2B2892FACD47}" destId="{87D567E3-3509-4170-99A6-F161972970D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DE583-5209-4E3A-9B79-039DE8501E32}">
      <dsp:nvSpPr>
        <dsp:cNvPr id="0" name=""/>
        <dsp:cNvSpPr/>
      </dsp:nvSpPr>
      <dsp:spPr>
        <a:xfrm>
          <a:off x="0" y="499"/>
          <a:ext cx="7213600" cy="11692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97BC6-7B5A-4571-8315-511A98C46557}">
      <dsp:nvSpPr>
        <dsp:cNvPr id="0" name=""/>
        <dsp:cNvSpPr/>
      </dsp:nvSpPr>
      <dsp:spPr>
        <a:xfrm>
          <a:off x="353707" y="263587"/>
          <a:ext cx="643104" cy="643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601A6-9FFD-4263-9E48-7E9D1FBB2DE9}">
      <dsp:nvSpPr>
        <dsp:cNvPr id="0" name=""/>
        <dsp:cNvSpPr/>
      </dsp:nvSpPr>
      <dsp:spPr>
        <a:xfrm>
          <a:off x="1350519" y="499"/>
          <a:ext cx="5863080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Seniority in the grade</a:t>
          </a:r>
          <a:r>
            <a:rPr lang="en-US" sz="2300" kern="1200"/>
            <a:t>: the reference date for promotion is 1 January of the given year</a:t>
          </a:r>
        </a:p>
      </dsp:txBody>
      <dsp:txXfrm>
        <a:off x="1350519" y="499"/>
        <a:ext cx="5863080" cy="1169280"/>
      </dsp:txXfrm>
    </dsp:sp>
    <dsp:sp modelId="{8C4D1269-F275-4861-8736-3D2D99D3C429}">
      <dsp:nvSpPr>
        <dsp:cNvPr id="0" name=""/>
        <dsp:cNvSpPr/>
      </dsp:nvSpPr>
      <dsp:spPr>
        <a:xfrm>
          <a:off x="0" y="1462100"/>
          <a:ext cx="7213600" cy="11692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31301-344F-4DCF-9FA1-5611A976C6C1}">
      <dsp:nvSpPr>
        <dsp:cNvPr id="0" name=""/>
        <dsp:cNvSpPr/>
      </dsp:nvSpPr>
      <dsp:spPr>
        <a:xfrm>
          <a:off x="353707" y="1725188"/>
          <a:ext cx="643104" cy="643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6DA70-DD31-4D6F-87ED-C1966F272654}">
      <dsp:nvSpPr>
        <dsp:cNvPr id="0" name=""/>
        <dsp:cNvSpPr/>
      </dsp:nvSpPr>
      <dsp:spPr>
        <a:xfrm>
          <a:off x="1350519" y="1462100"/>
          <a:ext cx="5863080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At least 2 years in the grade for a promotion/reclassification </a:t>
          </a:r>
        </a:p>
      </dsp:txBody>
      <dsp:txXfrm>
        <a:off x="1350519" y="1462100"/>
        <a:ext cx="5863080" cy="1169280"/>
      </dsp:txXfrm>
    </dsp:sp>
    <dsp:sp modelId="{8A2A7D06-86A3-42F3-B66E-B7D8237E4A23}">
      <dsp:nvSpPr>
        <dsp:cNvPr id="0" name=""/>
        <dsp:cNvSpPr/>
      </dsp:nvSpPr>
      <dsp:spPr>
        <a:xfrm>
          <a:off x="0" y="2923701"/>
          <a:ext cx="7213600" cy="11692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775C7-0A17-48E4-BF5C-28D427158754}">
      <dsp:nvSpPr>
        <dsp:cNvPr id="0" name=""/>
        <dsp:cNvSpPr/>
      </dsp:nvSpPr>
      <dsp:spPr>
        <a:xfrm>
          <a:off x="353707" y="3186789"/>
          <a:ext cx="643104" cy="643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5AC86-841C-4741-BB0C-324AE9FF0AD7}">
      <dsp:nvSpPr>
        <dsp:cNvPr id="0" name=""/>
        <dsp:cNvSpPr/>
      </dsp:nvSpPr>
      <dsp:spPr>
        <a:xfrm>
          <a:off x="1350519" y="2923701"/>
          <a:ext cx="5863080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If you change DG: the cutting date for the responsibility for your promotion is 2 March</a:t>
          </a:r>
        </a:p>
      </dsp:txBody>
      <dsp:txXfrm>
        <a:off x="1350519" y="2923701"/>
        <a:ext cx="5863080" cy="1169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1989-3F20-4A9C-9229-519F79F0B2BC}">
      <dsp:nvSpPr>
        <dsp:cNvPr id="0" name=""/>
        <dsp:cNvSpPr/>
      </dsp:nvSpPr>
      <dsp:spPr>
        <a:xfrm>
          <a:off x="0" y="135598"/>
          <a:ext cx="4971603" cy="9025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draft list of proposed officials for promotion has been published today 12 June </a:t>
          </a:r>
        </a:p>
      </dsp:txBody>
      <dsp:txXfrm>
        <a:off x="44057" y="179655"/>
        <a:ext cx="4883489" cy="814394"/>
      </dsp:txXfrm>
    </dsp:sp>
    <dsp:sp modelId="{DC59FAC2-E5D4-4059-B76B-3BFC171E08DD}">
      <dsp:nvSpPr>
        <dsp:cNvPr id="0" name=""/>
        <dsp:cNvSpPr/>
      </dsp:nvSpPr>
      <dsp:spPr>
        <a:xfrm>
          <a:off x="0" y="1087067"/>
          <a:ext cx="4971603" cy="902508"/>
        </a:xfrm>
        <a:prstGeom prst="round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As well as the draft list of proposed CAs for reclassification</a:t>
          </a:r>
        </a:p>
      </dsp:txBody>
      <dsp:txXfrm>
        <a:off x="44057" y="1131124"/>
        <a:ext cx="4883489" cy="814394"/>
      </dsp:txXfrm>
    </dsp:sp>
    <dsp:sp modelId="{BDD1A326-90C4-4CDD-848F-12F0B9461A52}">
      <dsp:nvSpPr>
        <dsp:cNvPr id="0" name=""/>
        <dsp:cNvSpPr/>
      </dsp:nvSpPr>
      <dsp:spPr>
        <a:xfrm>
          <a:off x="0" y="2038536"/>
          <a:ext cx="4971603" cy="902508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You have </a:t>
          </a:r>
          <a:r>
            <a:rPr lang="en-US" sz="1700" b="1" kern="1200" dirty="0">
              <a:solidFill>
                <a:schemeClr val="accent4"/>
              </a:solidFill>
            </a:rPr>
            <a:t>5 working days to file an appeal</a:t>
          </a:r>
        </a:p>
      </dsp:txBody>
      <dsp:txXfrm>
        <a:off x="44057" y="2082593"/>
        <a:ext cx="4883489" cy="814394"/>
      </dsp:txXfrm>
    </dsp:sp>
    <dsp:sp modelId="{17739355-F427-42FA-9EB0-C5F4482FFBEE}">
      <dsp:nvSpPr>
        <dsp:cNvPr id="0" name=""/>
        <dsp:cNvSpPr/>
      </dsp:nvSpPr>
      <dsp:spPr>
        <a:xfrm>
          <a:off x="0" y="2990004"/>
          <a:ext cx="4971603" cy="902508"/>
        </a:xfrm>
        <a:prstGeom prst="round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Days where you could not access Sysper do not count in the 5 working days (sick/annual leave, bank holidays, …)</a:t>
          </a:r>
        </a:p>
      </dsp:txBody>
      <dsp:txXfrm>
        <a:off x="44057" y="3034061"/>
        <a:ext cx="4883489" cy="814394"/>
      </dsp:txXfrm>
    </dsp:sp>
    <dsp:sp modelId="{87D567E3-3509-4170-99A6-F161972970DF}">
      <dsp:nvSpPr>
        <dsp:cNvPr id="0" name=""/>
        <dsp:cNvSpPr/>
      </dsp:nvSpPr>
      <dsp:spPr>
        <a:xfrm>
          <a:off x="0" y="3941473"/>
          <a:ext cx="4971603" cy="902508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Button not visible </a:t>
          </a:r>
          <a:r>
            <a:rPr lang="en-US" sz="1700" kern="1200" dirty="0">
              <a:sym typeface="Wingdings" panose="05000000000000000000" pitchFamily="2" charset="2"/>
            </a:rPr>
            <a:t></a:t>
          </a:r>
          <a:r>
            <a:rPr lang="en-US" sz="1700" kern="1200" dirty="0"/>
            <a:t> write to </a:t>
          </a:r>
          <a:r>
            <a:rPr lang="en-US" sz="1700" kern="1200" dirty="0">
              <a:solidFill>
                <a:schemeClr val="accent4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HR</a:t>
          </a:r>
          <a:endParaRPr lang="en-US" sz="1700" kern="1200" dirty="0">
            <a:solidFill>
              <a:schemeClr val="accent4"/>
            </a:solidFill>
          </a:endParaRPr>
        </a:p>
      </dsp:txBody>
      <dsp:txXfrm>
        <a:off x="44057" y="3985530"/>
        <a:ext cx="4883489" cy="814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748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4" tIns="45099" rIns="90194" bIns="4509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333" y="0"/>
            <a:ext cx="2914748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4" tIns="45099" rIns="90194" bIns="4509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419"/>
            <a:ext cx="2914748" cy="48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4" tIns="45099" rIns="90194" bIns="4509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8333" y="9283419"/>
            <a:ext cx="2914748" cy="48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4" tIns="45099" rIns="90194" bIns="4509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9AAADA1E-1C25-4D6C-9CBC-B7DA8C2C3C2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77959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748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4" tIns="45099" rIns="90194" bIns="4509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333" y="0"/>
            <a:ext cx="2914748" cy="48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4" tIns="45099" rIns="90194" bIns="4509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3425"/>
            <a:ext cx="48879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152" y="4642490"/>
            <a:ext cx="5380348" cy="439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4" tIns="45099" rIns="90194" bIns="45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419"/>
            <a:ext cx="2914748" cy="48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4" tIns="45099" rIns="90194" bIns="4509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333" y="9283419"/>
            <a:ext cx="2914748" cy="48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4" tIns="45099" rIns="90194" bIns="4509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4C6D72F-77BF-48CC-86D8-27DC41BEF91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21601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uria.europa.eu/juris/document/document.jsf?text=&amp;docid=181862&amp;pageIndex=0&amp;doclang=FR&amp;mode=lst&amp;dir=&amp;occ=first&amp;part=1&amp;cid=1611663#point8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hr_admin/en/staff-regulations/annexes/Pages/annex-13.aspx#02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yintracomm.ec.europa.eu/hr_admin/en/staff-regulations/annexes/Pages/annex-13.aspx#022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D72F-77BF-48CC-86D8-27DC41BEF914}" type="slidenum">
              <a:rPr lang="en-GB" altLang="en-US" smtClean="0"/>
              <a:pPr/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00458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D72F-77BF-48CC-86D8-27DC41BEF914}" type="slidenum">
              <a:rPr lang="en-GB" altLang="en-US" smtClean="0"/>
              <a:pPr/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13384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D72F-77BF-48CC-86D8-27DC41BEF914}" type="slidenum">
              <a:rPr lang="en-GB" altLang="en-US" smtClean="0"/>
              <a:pPr/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93854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D72F-77BF-48CC-86D8-27DC41BEF914}" type="slidenum">
              <a:rPr lang="en-GB" altLang="en-US" smtClean="0"/>
              <a:pPr/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38907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D72F-77BF-48CC-86D8-27DC41BEF914}" type="slidenum">
              <a:rPr lang="en-GB" altLang="en-US" smtClean="0"/>
              <a:pPr/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0250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D72F-77BF-48CC-86D8-27DC41BEF914}" type="slidenum">
              <a:rPr lang="en-GB" altLang="en-US" smtClean="0"/>
              <a:pPr/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94399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D72F-77BF-48CC-86D8-27DC41BEF914}" type="slidenum">
              <a:rPr lang="en-GB" altLang="en-US" smtClean="0"/>
              <a:pPr/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3566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D72F-77BF-48CC-86D8-27DC41BEF914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89171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D72F-77BF-48CC-86D8-27DC41BEF914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54721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clear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judgement</a:t>
            </a:r>
            <a:r>
              <a:rPr lang="de-DE" dirty="0"/>
              <a:t>, but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paragraph</a:t>
            </a:r>
            <a:r>
              <a:rPr lang="de-DE" dirty="0"/>
              <a:t> 8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judgement</a:t>
            </a:r>
            <a:r>
              <a:rPr lang="de-DE" dirty="0"/>
              <a:t> in </a:t>
            </a:r>
            <a:r>
              <a:rPr lang="en-GB" dirty="0"/>
              <a:t>F‑126/15, the plaintiffs were hired as CA with unlimited contracts.</a:t>
            </a:r>
            <a:endParaRPr lang="de-DE" dirty="0"/>
          </a:p>
          <a:p>
            <a:r>
              <a:rPr lang="en-GB" dirty="0">
                <a:hlinkClick r:id="rId3"/>
              </a:rPr>
              <a:t>https://curia.europa.eu/juris/document/document.jsf?text=&amp;docid=181862&amp;pageIndex=0&amp;doclang=FR&amp;mode=lst&amp;dir=&amp;occ=first&amp;part=1&amp;cid=1611663#point8</a:t>
            </a:r>
            <a:r>
              <a:rPr lang="en-GB" dirty="0"/>
              <a:t> </a:t>
            </a:r>
          </a:p>
          <a:p>
            <a:endParaRPr lang="de-DE" dirty="0"/>
          </a:p>
          <a:p>
            <a:r>
              <a:rPr lang="de-DE" dirty="0"/>
              <a:t>Curia </a:t>
            </a:r>
            <a:r>
              <a:rPr lang="de-DE" dirty="0" err="1"/>
              <a:t>being</a:t>
            </a:r>
            <a:r>
              <a:rPr lang="de-DE" dirty="0"/>
              <a:t> an Institution,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dirty="0" err="1"/>
              <a:t>Article</a:t>
            </a:r>
            <a:r>
              <a:rPr lang="de-DE" dirty="0"/>
              <a:t> 3a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CEOS </a:t>
            </a:r>
            <a:r>
              <a:rPr lang="de-DE" dirty="0">
                <a:sym typeface="Wingdings" panose="05000000000000000000" pitchFamily="2" charset="2"/>
              </a:rPr>
              <a:t> </a:t>
            </a:r>
            <a:r>
              <a:rPr lang="en-US" dirty="0">
                <a:sym typeface="Wingdings" panose="05000000000000000000" pitchFamily="2" charset="2"/>
              </a:rPr>
              <a:t>manual or administrative support service tasks  (Art. 80 CEOS): GFI</a:t>
            </a:r>
            <a:endParaRPr lang="en-GB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D72F-77BF-48CC-86D8-27DC41BEF914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87180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Table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retirement</a:t>
            </a:r>
            <a:r>
              <a:rPr lang="de-DE" dirty="0"/>
              <a:t> </a:t>
            </a:r>
            <a:r>
              <a:rPr lang="de-DE" dirty="0" err="1"/>
              <a:t>ages</a:t>
            </a:r>
            <a:r>
              <a:rPr lang="de-DE" dirty="0"/>
              <a:t>: Annex XIII, art. 22</a:t>
            </a:r>
          </a:p>
          <a:p>
            <a:r>
              <a:rPr lang="de-DE" dirty="0">
                <a:hlinkClick r:id="rId3"/>
              </a:rPr>
              <a:t>https://myintracomm.ec.europa.eu/hr_admin/en/staff-regulations/annexes/Pages/annex-13.aspx#021</a:t>
            </a:r>
            <a:r>
              <a:rPr lang="de-DE" dirty="0"/>
              <a:t> </a:t>
            </a:r>
          </a:p>
          <a:p>
            <a:r>
              <a:rPr lang="de-DE" dirty="0" err="1"/>
              <a:t>Automatic</a:t>
            </a:r>
            <a:r>
              <a:rPr lang="de-DE" dirty="0"/>
              <a:t>/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65: Annex XIII, art. 23</a:t>
            </a:r>
          </a:p>
          <a:p>
            <a:r>
              <a:rPr lang="de-DE" dirty="0">
                <a:hlinkClick r:id="rId4"/>
              </a:rPr>
              <a:t>https://myintracomm.ec.europa.eu/hr_admin/en/staff-regulations/annexes/Pages/annex-13.aspx#022</a:t>
            </a:r>
            <a:r>
              <a:rPr lang="de-DE" dirty="0"/>
              <a:t>  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D72F-77BF-48CC-86D8-27DC41BEF914}" type="slidenum">
              <a:rPr lang="en-GB" altLang="en-US" smtClean="0"/>
              <a:pPr/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84948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D72F-77BF-48CC-86D8-27DC41BEF914}" type="slidenum">
              <a:rPr lang="en-GB" altLang="en-US" smtClean="0"/>
              <a:pPr/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82311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D72F-77BF-48CC-86D8-27DC41BEF914}" type="slidenum">
              <a:rPr lang="en-GB" altLang="en-US" smtClean="0"/>
              <a:pPr/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00540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D72F-77BF-48CC-86D8-27DC41BEF914}" type="slidenum">
              <a:rPr lang="en-GB" altLang="en-US" smtClean="0"/>
              <a:pPr/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47708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Act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having</a:t>
            </a:r>
            <a:r>
              <a:rPr lang="de-DE" dirty="0"/>
              <a:t> an adverse </a:t>
            </a:r>
            <a:r>
              <a:rPr lang="de-DE" dirty="0" err="1"/>
              <a:t>effect</a:t>
            </a:r>
            <a:endParaRPr lang="en-GB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D72F-77BF-48CC-86D8-27DC41BEF914}" type="slidenum">
              <a:rPr lang="en-GB" altLang="en-US" smtClean="0"/>
              <a:pPr/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5433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74D1-CED8-44F6-A323-0B6B24EFE79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AB9C0F-5D97-C243-BFCB-5A62ECC9008D}"/>
              </a:ext>
            </a:extLst>
          </p:cNvPr>
          <p:cNvSpPr/>
          <p:nvPr userDrawn="1"/>
        </p:nvSpPr>
        <p:spPr>
          <a:xfrm>
            <a:off x="4267201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98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BF8E-6387-46AE-B13F-9750034C0D4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9797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BF8E-6387-46AE-B13F-9750034C0D4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222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BF8E-6387-46AE-B13F-9750034C0D4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2909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BF8E-6387-46AE-B13F-9750034C0D4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579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BF8E-6387-46AE-B13F-9750034C0D4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4528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FA6-6A8A-42A7-BB0C-16FAE5BEA018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959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1688-4956-4337-99BD-DD1EE7FBE5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679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F94B-B382-44BE-9012-94BF467FA25A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8E014-AF1C-3286-C213-88DDC22A8C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121" y="5920593"/>
            <a:ext cx="957315" cy="79754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bg1">
                <a:lumMod val="8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149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2980-4BB8-4F06-878A-52C72B891B8D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1238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BC06-C3D0-48E0-B558-E4CD5594EF0E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6502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BF8E-6387-46AE-B13F-9750034C0D4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1617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1B11-4DE9-4766-BA79-C62E3A2BD12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736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1BEF-F4B0-463F-94B2-C1C21DE1BFF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0446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DAA2-F5C2-40AA-9706-79432D626AE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4240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8D8D-C28E-43BE-B343-F2FB1F6B68D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7227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1DBF8E-6387-46AE-B13F-9750034C0D4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2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REP-PERS-OSP-GENERATION2004@ec.europa.eu" TargetMode="External"/><Relationship Id="rId3" Type="http://schemas.openxmlformats.org/officeDocument/2006/relationships/image" Target="../media/image19.sv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x.com/2004generation?s=21&amp;t=EHan7XFHf2MnNUahwTB6eA" TargetMode="External"/><Relationship Id="rId5" Type="http://schemas.openxmlformats.org/officeDocument/2006/relationships/hyperlink" Target="https://www.facebook.com/generation2004adf" TargetMode="External"/><Relationship Id="rId10" Type="http://schemas.openxmlformats.org/officeDocument/2006/relationships/hyperlink" Target="https://generation2004.eu/join_temp/" TargetMode="External"/><Relationship Id="rId4" Type="http://schemas.openxmlformats.org/officeDocument/2006/relationships/hyperlink" Target="https://generation2004.eu/" TargetMode="External"/><Relationship Id="rId9" Type="http://schemas.openxmlformats.org/officeDocument/2006/relationships/hyperlink" Target="https://generation2004.eu/joi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neration2004.eu/the-2024-reclassification-appeals-season-opens-thursday-13-june-generation-2004-is-here-to-help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hr_admin/en/staff-regulations/annexes/Pages/annex-1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infoadm/en/2023/Documents/ia23020-GIPS87%283%29-Reclassification-EN-version-consolidee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5736" y="908720"/>
            <a:ext cx="6246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BE" altLang="en-US" sz="3600" b="1" i="0" u="sng" strike="noStrike" kern="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fr-BE" altLang="en-US" sz="3600" b="1" i="0" u="sng" strike="noStrike" kern="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br>
              <a:rPr kumimoji="0" lang="en-GB" altLang="en-US" sz="3600" b="0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en-GB" altLang="en-US" sz="3600" b="0" i="0" u="none" strike="noStrike" kern="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l-PL" altLang="en-US" sz="3600" b="0" i="0" u="none" strike="noStrike" kern="0" cap="none" spc="0" normalizeH="0" baseline="0" noProof="0">
                <a:ln>
                  <a:noFill/>
                </a:ln>
                <a:solidFill>
                  <a:srgbClr val="FFE70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558602-9ED0-3CF1-AB18-F037B84FFA5B}"/>
              </a:ext>
            </a:extLst>
          </p:cNvPr>
          <p:cNvSpPr txBox="1"/>
          <p:nvPr/>
        </p:nvSpPr>
        <p:spPr>
          <a:xfrm>
            <a:off x="1233978" y="1817205"/>
            <a:ext cx="5714286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800" b="1" dirty="0">
                <a:solidFill>
                  <a:srgbClr val="90C226"/>
                </a:solidFill>
                <a:latin typeface="Arial Nova" panose="020B0504020202020204" pitchFamily="34" charset="0"/>
              </a:rPr>
              <a:t>Not promoted? </a:t>
            </a:r>
          </a:p>
          <a:p>
            <a:pPr algn="r"/>
            <a:r>
              <a:rPr lang="en-US" sz="3200" dirty="0">
                <a:solidFill>
                  <a:srgbClr val="90C226"/>
                </a:solidFill>
                <a:latin typeface="Arial Nova" panose="020B0504020202020204" pitchFamily="34" charset="0"/>
              </a:rPr>
              <a:t>Consider appealing</a:t>
            </a:r>
          </a:p>
          <a:p>
            <a:endParaRPr lang="en-US" sz="4000" dirty="0">
              <a:solidFill>
                <a:srgbClr val="90C226"/>
              </a:solidFill>
              <a:latin typeface="Arial Nova" panose="020B0504020202020204" pitchFamily="34" charset="0"/>
            </a:endParaRPr>
          </a:p>
          <a:p>
            <a:endParaRPr lang="en-US" sz="4000" dirty="0">
              <a:solidFill>
                <a:srgbClr val="90C226"/>
              </a:solidFill>
              <a:latin typeface="Arial Nova" panose="020B0504020202020204" pitchFamily="34" charset="0"/>
            </a:endParaRPr>
          </a:p>
          <a:p>
            <a:endParaRPr lang="en-US" sz="4000" dirty="0">
              <a:solidFill>
                <a:srgbClr val="90C226"/>
              </a:solidFill>
              <a:latin typeface="Arial Nova" panose="020B0504020202020204" pitchFamily="34" charset="0"/>
            </a:endParaRPr>
          </a:p>
          <a:p>
            <a:endParaRPr lang="en-US" sz="4000" dirty="0">
              <a:solidFill>
                <a:srgbClr val="90C226"/>
              </a:solidFill>
              <a:latin typeface="Arial Nova" panose="020B0504020202020204" pitchFamily="34" charset="0"/>
            </a:endParaRPr>
          </a:p>
          <a:p>
            <a:endParaRPr lang="en-US" sz="4000" dirty="0">
              <a:solidFill>
                <a:srgbClr val="90C226"/>
              </a:solidFill>
              <a:latin typeface="Arial Nova" panose="020B0504020202020204" pitchFamily="34" charset="0"/>
            </a:endParaRPr>
          </a:p>
          <a:p>
            <a:endParaRPr lang="en-US" sz="4000" dirty="0">
              <a:solidFill>
                <a:srgbClr val="90C226"/>
              </a:solidFill>
              <a:latin typeface="Arial Nova" panose="020B0504020202020204" pitchFamily="34" charset="0"/>
            </a:endParaRPr>
          </a:p>
        </p:txBody>
      </p:sp>
      <p:pic>
        <p:nvPicPr>
          <p:cNvPr id="15" name="Picture 14" descr="A person in a suit and tie&#10;&#10;AI-generated content may be incorrect.">
            <a:extLst>
              <a:ext uri="{FF2B5EF4-FFF2-40B4-BE49-F238E27FC236}">
                <a16:creationId xmlns:a16="http://schemas.microsoft.com/office/drawing/2014/main" id="{AC0AB77E-88BD-A95C-898F-7456A7779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041" y="3439510"/>
            <a:ext cx="5714286" cy="38095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FDF4685-3CAD-08E2-BDF2-678BB7B87E9C}"/>
              </a:ext>
            </a:extLst>
          </p:cNvPr>
          <p:cNvSpPr txBox="1"/>
          <p:nvPr/>
        </p:nvSpPr>
        <p:spPr>
          <a:xfrm>
            <a:off x="3995530" y="5113439"/>
            <a:ext cx="29527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rgbClr val="90C226"/>
                </a:solidFill>
                <a:latin typeface="Arial Nova" panose="020B0504020202020204" pitchFamily="34" charset="0"/>
              </a:rPr>
              <a:t>Monia FANCIULLETTI</a:t>
            </a:r>
          </a:p>
          <a:p>
            <a:pPr algn="r"/>
            <a:r>
              <a:rPr lang="en-US" sz="1600" dirty="0">
                <a:solidFill>
                  <a:srgbClr val="90C226"/>
                </a:solidFill>
                <a:latin typeface="Arial Nova" panose="020B0504020202020204" pitchFamily="34" charset="0"/>
              </a:rPr>
              <a:t>12 </a:t>
            </a:r>
            <a:r>
              <a:rPr lang="en-US" sz="1600">
                <a:solidFill>
                  <a:srgbClr val="90C226"/>
                </a:solidFill>
                <a:latin typeface="Arial Nova" panose="020B0504020202020204" pitchFamily="34" charset="0"/>
              </a:rPr>
              <a:t>June 2025</a:t>
            </a:r>
            <a:endParaRPr lang="en-US" sz="1600" dirty="0">
              <a:solidFill>
                <a:srgbClr val="90C226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7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16F9AB-801D-587B-1571-DDC2E27B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210"/>
            <a:ext cx="5260000" cy="1168428"/>
          </a:xfrm>
        </p:spPr>
        <p:txBody>
          <a:bodyPr/>
          <a:lstStyle/>
          <a:p>
            <a:r>
              <a:rPr lang="en-GB" dirty="0">
                <a:latin typeface="Arial Nova" panose="020B0504020202020204" pitchFamily="34" charset="0"/>
              </a:rPr>
              <a:t>EXAMPLE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6CB984-EF1C-7750-3DD0-89BC0B696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1317"/>
            <a:ext cx="6910552" cy="2414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90C226"/>
                </a:solidFill>
                <a:latin typeface="Arial Nova" panose="020B0504020202020204" pitchFamily="34" charset="0"/>
              </a:rPr>
              <a:t>Quotations from my report 2023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90C226"/>
                </a:solidFill>
                <a:latin typeface="Arial Nova" panose="020B0504020202020204" pitchFamily="34" charset="0"/>
              </a:rPr>
              <a:t>contributed significantly to the performance of the unit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90C226"/>
                </a:solidFill>
                <a:latin typeface="Arial Nova" panose="020B0504020202020204" pitchFamily="34" charset="0"/>
              </a:rPr>
              <a:t>contributions were instrumental in drafting the adopted strategies and .. acts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90C226"/>
                </a:solidFill>
                <a:latin typeface="Arial Nova" panose="020B0504020202020204" pitchFamily="34" charset="0"/>
              </a:rPr>
              <a:t>demonstrated excellent command of the political and legal aspects of the XX portfolio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90C226"/>
                </a:solidFill>
                <a:latin typeface="Arial Nova" panose="020B0504020202020204" pitchFamily="34" charset="0"/>
              </a:rPr>
              <a:t>demonstrated that she is an excellent team player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90C226"/>
                </a:solidFill>
                <a:latin typeface="Arial Nova" panose="020B0504020202020204" pitchFamily="34" charset="0"/>
              </a:rPr>
              <a:t>demonstrated very good negotiation skills</a:t>
            </a:r>
          </a:p>
          <a:p>
            <a:endParaRPr lang="en-US" sz="1400" dirty="0">
              <a:solidFill>
                <a:srgbClr val="90C226"/>
              </a:solidFill>
              <a:latin typeface="Arial Nova" panose="020B0504020202020204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A9C1E31-3388-D727-F062-D669656A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48228"/>
            <a:ext cx="1791625" cy="373248"/>
          </a:xfrm>
        </p:spPr>
        <p:txBody>
          <a:bodyPr/>
          <a:lstStyle/>
          <a:p>
            <a:fld id="{F6F8CA57-E0A8-4248-B3D1-8BEDBC821454}" type="slidenum">
              <a:rPr lang="it-IT" smtClean="0"/>
              <a:t>10</a:t>
            </a:fld>
            <a:endParaRPr lang="it-IT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F39989A-A392-E3B7-9BF0-1A176432EF87}"/>
              </a:ext>
            </a:extLst>
          </p:cNvPr>
          <p:cNvSpPr txBox="1">
            <a:spLocks/>
          </p:cNvSpPr>
          <p:nvPr/>
        </p:nvSpPr>
        <p:spPr>
          <a:xfrm>
            <a:off x="457200" y="3909848"/>
            <a:ext cx="6910552" cy="241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>
                <a:solidFill>
                  <a:schemeClr val="accent4"/>
                </a:solidFill>
                <a:latin typeface="Arial Nova" panose="020B0504020202020204" pitchFamily="34" charset="0"/>
              </a:rPr>
              <a:t>Quotations from my report 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  <a:latin typeface="Arial Nova" panose="020B0504020202020204" pitchFamily="34" charset="0"/>
              </a:rPr>
              <a:t>deliver work of high-quality standard…instrumental in getting the unit off to a flying start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  <a:latin typeface="Arial Nova" panose="020B0504020202020204" pitchFamily="34" charset="0"/>
              </a:rPr>
              <a:t>excellent command of the legal aspects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  <a:latin typeface="Arial Nova" panose="020B0504020202020204" pitchFamily="34" charset="0"/>
              </a:rPr>
              <a:t>fulfilled all the responsibilities of a very good manager in the Commission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  <a:latin typeface="Arial Nova" panose="020B0504020202020204" pitchFamily="34" charset="0"/>
              </a:rPr>
              <a:t>has the right political sensitivities and maturity to take on higher responsibilities in the future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  <a:latin typeface="Arial Nova" panose="020B0504020202020204" pitchFamily="34" charset="0"/>
              </a:rPr>
              <a:t>I have always been able to count with XX’s support, competence and dedication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/>
                </a:solidFill>
                <a:latin typeface="Arial Nova" panose="020B0504020202020204" pitchFamily="34" charset="0"/>
              </a:rPr>
              <a:t>We have put together not only a highly efficient but also very pleasant team and working atmosphere.</a:t>
            </a:r>
          </a:p>
          <a:p>
            <a:endParaRPr lang="en-US" sz="1400" dirty="0">
              <a:solidFill>
                <a:srgbClr val="90C226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0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AF1B20B-A4C7-73E2-204C-63AE35105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6569765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 Nova" panose="020B0504020202020204" pitchFamily="34" charset="0"/>
              </a:rPr>
              <a:t>WHAT CAN G2004 DO FOR YOU?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5CF655-186E-DF64-B9D0-BC61423F9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721366" cy="45259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90C226"/>
                </a:solidFill>
                <a:latin typeface="Arial Nova" panose="020B0504020202020204" pitchFamily="34" charset="0"/>
              </a:rPr>
              <a:t>We can help you by reviewing your draft appeal </a:t>
            </a:r>
            <a:r>
              <a:rPr lang="en-US" sz="2000" dirty="0">
                <a:solidFill>
                  <a:srgbClr val="90C226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 register on our website.</a:t>
            </a:r>
          </a:p>
          <a:p>
            <a:pPr marL="0" indent="0">
              <a:buNone/>
            </a:pPr>
            <a:endParaRPr lang="en-US" sz="2000" dirty="0">
              <a:solidFill>
                <a:srgbClr val="90C226"/>
              </a:solidFill>
              <a:latin typeface="Arial Nova" panose="020B0504020202020204" pitchFamily="34" charset="0"/>
            </a:endParaRPr>
          </a:p>
          <a:p>
            <a:r>
              <a:rPr lang="en-US" sz="2000" b="1" dirty="0">
                <a:solidFill>
                  <a:schemeClr val="accent4"/>
                </a:solidFill>
                <a:latin typeface="Arial Nova" panose="020B0504020202020204" pitchFamily="34" charset="0"/>
              </a:rPr>
              <a:t>We cannot write the draft for you!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4"/>
              </a:solidFill>
              <a:latin typeface="Arial Nova" panose="020B0504020202020204" pitchFamily="34" charset="0"/>
            </a:endParaRPr>
          </a:p>
          <a:p>
            <a:r>
              <a:rPr lang="en-US" sz="2000" dirty="0">
                <a:solidFill>
                  <a:srgbClr val="90C226"/>
                </a:solidFill>
                <a:latin typeface="Arial Nova" panose="020B0504020202020204" pitchFamily="34" charset="0"/>
              </a:rPr>
              <a:t>Please draft it over the </a:t>
            </a:r>
            <a:r>
              <a:rPr lang="en-US" sz="2000" dirty="0">
                <a:solidFill>
                  <a:schemeClr val="accent4"/>
                </a:solidFill>
                <a:latin typeface="Arial Nova" panose="020B0504020202020204" pitchFamily="34" charset="0"/>
              </a:rPr>
              <a:t>weekend at the latest!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90C226"/>
                </a:solidFill>
                <a:latin typeface="Arial Nova" panose="020B0504020202020204" pitchFamily="34" charset="0"/>
              </a:rPr>
              <a:t>We need time for the review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90C226"/>
                </a:solidFill>
                <a:latin typeface="Arial Nova" panose="020B0504020202020204" pitchFamily="34" charset="0"/>
              </a:rPr>
              <a:t>You need time to incorporate the feedback</a:t>
            </a:r>
          </a:p>
          <a:p>
            <a:pPr marL="457200" lvl="1" indent="0">
              <a:buNone/>
            </a:pPr>
            <a:endParaRPr lang="en-US" sz="2000" dirty="0">
              <a:solidFill>
                <a:srgbClr val="90C226"/>
              </a:solidFill>
              <a:latin typeface="Arial Nova" panose="020B0504020202020204" pitchFamily="34" charset="0"/>
            </a:endParaRPr>
          </a:p>
          <a:p>
            <a:r>
              <a:rPr lang="en-US" sz="2000" dirty="0">
                <a:solidFill>
                  <a:schemeClr val="accent4"/>
                </a:solidFill>
                <a:latin typeface="Arial Nova" panose="020B0504020202020204" pitchFamily="34" charset="0"/>
              </a:rPr>
              <a:t>Deadline in </a:t>
            </a:r>
            <a:r>
              <a:rPr lang="en-US" sz="2000" dirty="0" err="1">
                <a:solidFill>
                  <a:schemeClr val="accent4"/>
                </a:solidFill>
                <a:latin typeface="Arial Nova" panose="020B0504020202020204" pitchFamily="34" charset="0"/>
              </a:rPr>
              <a:t>Sysper</a:t>
            </a:r>
            <a:r>
              <a:rPr lang="en-US" sz="2000" dirty="0">
                <a:solidFill>
                  <a:schemeClr val="accent4"/>
                </a:solidFill>
                <a:latin typeface="Arial Nova" panose="020B0504020202020204" pitchFamily="34" charset="0"/>
              </a:rPr>
              <a:t>: 19 June</a:t>
            </a:r>
            <a:br>
              <a:rPr lang="en-US" sz="2000" dirty="0">
                <a:latin typeface="Arial Nova" panose="020B0504020202020204" pitchFamily="34" charset="0"/>
              </a:rPr>
            </a:br>
            <a:r>
              <a:rPr lang="en-US" sz="2000" dirty="0">
                <a:solidFill>
                  <a:srgbClr val="90C226"/>
                </a:solidFill>
                <a:latin typeface="Arial Nova" panose="020B0504020202020204" pitchFamily="34" charset="0"/>
              </a:rPr>
              <a:t>This is a </a:t>
            </a:r>
            <a:r>
              <a:rPr lang="en-US" sz="2000" dirty="0">
                <a:solidFill>
                  <a:schemeClr val="accent4"/>
                </a:solidFill>
                <a:latin typeface="Arial Nova" panose="020B0504020202020204" pitchFamily="34" charset="0"/>
              </a:rPr>
              <a:t>hard deadline</a:t>
            </a:r>
            <a:r>
              <a:rPr lang="en-US" sz="2000" dirty="0">
                <a:latin typeface="Arial Nova" panose="020B0504020202020204" pitchFamily="34" charset="0"/>
              </a:rPr>
              <a:t>.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8C6CF3D-7119-02AD-098F-66AE71168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6F8CA57-E0A8-4248-B3D1-8BEDBC821454}" type="slidenum">
              <a:rPr lang="it-IT" sz="2000" smtClean="0">
                <a:latin typeface="Arial Nova" panose="020B0504020202020204" pitchFamily="34" charset="0"/>
              </a:rPr>
              <a:t>11</a:t>
            </a:fld>
            <a:endParaRPr lang="it-IT" sz="200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5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240193DD-AAA9-30FC-37A5-3EE414A6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Arial Nova" panose="020B0504020202020204" pitchFamily="34" charset="0"/>
              </a:rPr>
              <a:t>July </a:t>
            </a:r>
            <a:r>
              <a:rPr lang="en-GB" dirty="0">
                <a:solidFill>
                  <a:schemeClr val="accent4"/>
                </a:solidFill>
                <a:latin typeface="Arial Nova" panose="020B0504020202020204" pitchFamily="34" charset="0"/>
              </a:rPr>
              <a:t>–</a:t>
            </a:r>
            <a:r>
              <a:rPr lang="en-GB" dirty="0">
                <a:latin typeface="Arial Nova" panose="020B0504020202020204" pitchFamily="34" charset="0"/>
              </a:rPr>
              <a:t> August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D69416-9AA0-DCE1-D796-2CF50923D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pPr>
              <a:buClr>
                <a:schemeClr val="accent4"/>
              </a:buClr>
            </a:pPr>
            <a:r>
              <a:rPr lang="en-US" dirty="0">
                <a:solidFill>
                  <a:srgbClr val="90C226"/>
                </a:solidFill>
                <a:latin typeface="Arial Nova" panose="020B0504020202020204" pitchFamily="34" charset="0"/>
              </a:rPr>
              <a:t>The Joint Promotion Committee starts its work</a:t>
            </a:r>
          </a:p>
          <a:p>
            <a:pPr>
              <a:buClr>
                <a:schemeClr val="accent4"/>
              </a:buClr>
            </a:pPr>
            <a:endParaRPr lang="en-US" dirty="0">
              <a:solidFill>
                <a:srgbClr val="90C226"/>
              </a:solidFill>
              <a:latin typeface="Arial Nova" panose="020B05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en-US" dirty="0">
                <a:solidFill>
                  <a:srgbClr val="90C226"/>
                </a:solidFill>
                <a:latin typeface="Arial Nova" panose="020B0504020202020204" pitchFamily="34" charset="0"/>
              </a:rPr>
              <a:t>You may or may not see their accesses to your file in </a:t>
            </a:r>
            <a:r>
              <a:rPr lang="en-US" dirty="0" err="1">
                <a:solidFill>
                  <a:srgbClr val="90C226"/>
                </a:solidFill>
                <a:latin typeface="Arial Nova" panose="020B0504020202020204" pitchFamily="34" charset="0"/>
              </a:rPr>
              <a:t>Sysper</a:t>
            </a:r>
            <a:r>
              <a:rPr lang="en-US" dirty="0">
                <a:solidFill>
                  <a:srgbClr val="90C226"/>
                </a:solidFill>
                <a:latin typeface="Arial Nova" panose="020B0504020202020204" pitchFamily="34" charset="0"/>
              </a:rPr>
              <a:t> (they get PDF versions from HR, but sometimes they need more than the reports)</a:t>
            </a:r>
          </a:p>
          <a:p>
            <a:pPr>
              <a:buClr>
                <a:schemeClr val="accent4"/>
              </a:buClr>
            </a:pPr>
            <a:endParaRPr lang="en-US" dirty="0">
              <a:solidFill>
                <a:srgbClr val="90C226"/>
              </a:solidFill>
              <a:latin typeface="Arial Nova" panose="020B05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en-US" dirty="0">
                <a:solidFill>
                  <a:srgbClr val="90C226"/>
                </a:solidFill>
                <a:latin typeface="Arial Nova" panose="020B0504020202020204" pitchFamily="34" charset="0"/>
              </a:rPr>
              <a:t>The members of the Joint Promotion Committee </a:t>
            </a:r>
            <a:r>
              <a:rPr lang="en-US" dirty="0" err="1">
                <a:solidFill>
                  <a:srgbClr val="90C226"/>
                </a:solidFill>
                <a:latin typeface="Arial Nova" panose="020B0504020202020204" pitchFamily="34" charset="0"/>
              </a:rPr>
              <a:t>analyse</a:t>
            </a:r>
            <a:r>
              <a:rPr lang="en-US" dirty="0">
                <a:solidFill>
                  <a:srgbClr val="90C226"/>
                </a:solidFill>
                <a:latin typeface="Arial Nova" panose="020B0504020202020204" pitchFamily="34" charset="0"/>
              </a:rPr>
              <a:t> and compare the appeals and the appraisal reports since your last promotion</a:t>
            </a:r>
          </a:p>
        </p:txBody>
      </p:sp>
      <p:pic>
        <p:nvPicPr>
          <p:cNvPr id="11" name="Picture 10" descr="A magnifying glass looking at wooden figures">
            <a:extLst>
              <a:ext uri="{FF2B5EF4-FFF2-40B4-BE49-F238E27FC236}">
                <a16:creationId xmlns:a16="http://schemas.microsoft.com/office/drawing/2014/main" id="{A957A7FE-E335-193F-49D9-E5CCF8D61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4108591"/>
            <a:ext cx="4814636" cy="320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4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EBDEDEB-678F-3ADE-746A-DCC0692C3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073" y="309850"/>
            <a:ext cx="3384742" cy="222773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  <a:latin typeface="Arial Nova" panose="020B0504020202020204" pitchFamily="34" charset="0"/>
              </a:rPr>
              <a:t>September</a:t>
            </a:r>
          </a:p>
        </p:txBody>
      </p:sp>
      <p:pic>
        <p:nvPicPr>
          <p:cNvPr id="21" name="Graphic 20" descr="Meeting">
            <a:extLst>
              <a:ext uri="{FF2B5EF4-FFF2-40B4-BE49-F238E27FC236}">
                <a16:creationId xmlns:a16="http://schemas.microsoft.com/office/drawing/2014/main" id="{A5250613-2DA6-46F7-C1C6-F1603C562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7938" y="2027159"/>
            <a:ext cx="2892580" cy="289258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803DBCB-EF18-B886-428F-A2382F518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740" y="1863963"/>
            <a:ext cx="3384741" cy="3317938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 Nova" panose="020B0504020202020204" pitchFamily="34" charset="0"/>
              </a:rPr>
              <a:t>The members of the Joint Promotion Committee: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  <a:latin typeface="Arial Nova" panose="020B0504020202020204" pitchFamily="34" charset="0"/>
              </a:rPr>
              <a:t>Discuss each and every appeal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  <a:latin typeface="Arial Nova" panose="020B0504020202020204" pitchFamily="34" charset="0"/>
              </a:rPr>
              <a:t>Come to an agreement on each case whether to propose or not for promotion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  <a:latin typeface="Arial Nova" panose="020B0504020202020204" pitchFamily="34" charset="0"/>
              </a:rPr>
              <a:t>Proposes the final draft list for promotion to DG HR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  <a:latin typeface="Arial Nova" panose="020B0504020202020204" pitchFamily="34" charset="0"/>
              </a:rPr>
              <a:t>The Committee has 5% of the total promotion quota at its disposal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0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C3E0CA-0BE9-D1B9-0264-9EF020368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9240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90C226"/>
                </a:solidFill>
                <a:latin typeface="Arial Nova" panose="020B0504020202020204" pitchFamily="34" charset="0"/>
              </a:rPr>
              <a:t>October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A1DB9D-DB00-5C0A-9F60-C5BC029E7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24" y="1166018"/>
            <a:ext cx="5155324" cy="4525963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</a:pPr>
            <a:r>
              <a:rPr lang="en-US" sz="2000" dirty="0">
                <a:solidFill>
                  <a:srgbClr val="90C226"/>
                </a:solidFill>
                <a:latin typeface="Arial Nova" panose="020B0504020202020204" pitchFamily="34" charset="0"/>
              </a:rPr>
              <a:t>The members of the Joint Promotion Committee hold a meeting with DG HR to approve the final list</a:t>
            </a:r>
          </a:p>
          <a:p>
            <a:pPr>
              <a:buClr>
                <a:schemeClr val="accent4"/>
              </a:buClr>
            </a:pPr>
            <a:endParaRPr lang="en-US" sz="2000" dirty="0">
              <a:solidFill>
                <a:srgbClr val="90C226"/>
              </a:solidFill>
              <a:latin typeface="Arial Nova" panose="020B05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en-US" sz="2000" dirty="0">
                <a:solidFill>
                  <a:srgbClr val="90C226"/>
                </a:solidFill>
                <a:latin typeface="Arial Nova" panose="020B0504020202020204" pitchFamily="34" charset="0"/>
              </a:rPr>
              <a:t>The Appointing Authority (DG HR) has the final word before publishing the final list of promoted officials </a:t>
            </a:r>
          </a:p>
          <a:p>
            <a:pPr>
              <a:buClr>
                <a:schemeClr val="accent4"/>
              </a:buClr>
            </a:pPr>
            <a:endParaRPr lang="en-US" sz="2000" dirty="0">
              <a:solidFill>
                <a:srgbClr val="90C226"/>
              </a:solidFill>
              <a:latin typeface="Arial Nova" panose="020B05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en-US" sz="2000" dirty="0">
                <a:solidFill>
                  <a:srgbClr val="90C226"/>
                </a:solidFill>
                <a:latin typeface="Arial Nova" panose="020B0504020202020204" pitchFamily="34" charset="0"/>
              </a:rPr>
              <a:t>Reasons for exclusion from the promotion exercise: CCP, IDOC</a:t>
            </a:r>
          </a:p>
        </p:txBody>
      </p:sp>
    </p:spTree>
    <p:extLst>
      <p:ext uri="{BB962C8B-B14F-4D97-AF65-F5344CB8AC3E}">
        <p14:creationId xmlns:p14="http://schemas.microsoft.com/office/powerpoint/2010/main" val="206728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233DDA-B236-4D04-1830-28645CF13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GB" dirty="0"/>
              <a:t>November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B8840B3-F791-EA72-285F-747DFE62FCBB}"/>
              </a:ext>
            </a:extLst>
          </p:cNvPr>
          <p:cNvSpPr/>
          <p:nvPr/>
        </p:nvSpPr>
        <p:spPr>
          <a:xfrm>
            <a:off x="965199" y="1948543"/>
            <a:ext cx="5554471" cy="736826"/>
          </a:xfrm>
          <a:custGeom>
            <a:avLst/>
            <a:gdLst>
              <a:gd name="connsiteX0" fmla="*/ 0 w 5554471"/>
              <a:gd name="connsiteY0" fmla="*/ 73683 h 736826"/>
              <a:gd name="connsiteX1" fmla="*/ 73683 w 5554471"/>
              <a:gd name="connsiteY1" fmla="*/ 0 h 736826"/>
              <a:gd name="connsiteX2" fmla="*/ 5480788 w 5554471"/>
              <a:gd name="connsiteY2" fmla="*/ 0 h 736826"/>
              <a:gd name="connsiteX3" fmla="*/ 5554471 w 5554471"/>
              <a:gd name="connsiteY3" fmla="*/ 73683 h 736826"/>
              <a:gd name="connsiteX4" fmla="*/ 5554471 w 5554471"/>
              <a:gd name="connsiteY4" fmla="*/ 663143 h 736826"/>
              <a:gd name="connsiteX5" fmla="*/ 5480788 w 5554471"/>
              <a:gd name="connsiteY5" fmla="*/ 736826 h 736826"/>
              <a:gd name="connsiteX6" fmla="*/ 73683 w 5554471"/>
              <a:gd name="connsiteY6" fmla="*/ 736826 h 736826"/>
              <a:gd name="connsiteX7" fmla="*/ 0 w 5554471"/>
              <a:gd name="connsiteY7" fmla="*/ 663143 h 736826"/>
              <a:gd name="connsiteX8" fmla="*/ 0 w 5554471"/>
              <a:gd name="connsiteY8" fmla="*/ 73683 h 73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4471" h="736826">
                <a:moveTo>
                  <a:pt x="0" y="73683"/>
                </a:moveTo>
                <a:cubicBezTo>
                  <a:pt x="0" y="32989"/>
                  <a:pt x="32989" y="0"/>
                  <a:pt x="73683" y="0"/>
                </a:cubicBezTo>
                <a:lnTo>
                  <a:pt x="5480788" y="0"/>
                </a:lnTo>
                <a:cubicBezTo>
                  <a:pt x="5521482" y="0"/>
                  <a:pt x="5554471" y="32989"/>
                  <a:pt x="5554471" y="73683"/>
                </a:cubicBezTo>
                <a:lnTo>
                  <a:pt x="5554471" y="663143"/>
                </a:lnTo>
                <a:cubicBezTo>
                  <a:pt x="5554471" y="703837"/>
                  <a:pt x="5521482" y="736826"/>
                  <a:pt x="5480788" y="736826"/>
                </a:cubicBezTo>
                <a:lnTo>
                  <a:pt x="73683" y="736826"/>
                </a:lnTo>
                <a:cubicBezTo>
                  <a:pt x="32989" y="736826"/>
                  <a:pt x="0" y="703837"/>
                  <a:pt x="0" y="663143"/>
                </a:cubicBezTo>
                <a:lnTo>
                  <a:pt x="0" y="7368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351" tIns="86351" rIns="924491" bIns="86351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Mid November: the </a:t>
            </a:r>
            <a:r>
              <a:rPr lang="en-US" sz="1700" b="1" kern="1200" dirty="0"/>
              <a:t>final list</a:t>
            </a:r>
            <a:r>
              <a:rPr lang="en-US" sz="1700" kern="1200" dirty="0"/>
              <a:t> of promoted officials is published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6C2D673-5199-D39C-3ABB-D94CE4FF9637}"/>
              </a:ext>
            </a:extLst>
          </p:cNvPr>
          <p:cNvSpPr/>
          <p:nvPr/>
        </p:nvSpPr>
        <p:spPr>
          <a:xfrm>
            <a:off x="1379981" y="2787706"/>
            <a:ext cx="5554471" cy="736826"/>
          </a:xfrm>
          <a:custGeom>
            <a:avLst/>
            <a:gdLst>
              <a:gd name="connsiteX0" fmla="*/ 0 w 5554471"/>
              <a:gd name="connsiteY0" fmla="*/ 73683 h 736826"/>
              <a:gd name="connsiteX1" fmla="*/ 73683 w 5554471"/>
              <a:gd name="connsiteY1" fmla="*/ 0 h 736826"/>
              <a:gd name="connsiteX2" fmla="*/ 5480788 w 5554471"/>
              <a:gd name="connsiteY2" fmla="*/ 0 h 736826"/>
              <a:gd name="connsiteX3" fmla="*/ 5554471 w 5554471"/>
              <a:gd name="connsiteY3" fmla="*/ 73683 h 736826"/>
              <a:gd name="connsiteX4" fmla="*/ 5554471 w 5554471"/>
              <a:gd name="connsiteY4" fmla="*/ 663143 h 736826"/>
              <a:gd name="connsiteX5" fmla="*/ 5480788 w 5554471"/>
              <a:gd name="connsiteY5" fmla="*/ 736826 h 736826"/>
              <a:gd name="connsiteX6" fmla="*/ 73683 w 5554471"/>
              <a:gd name="connsiteY6" fmla="*/ 736826 h 736826"/>
              <a:gd name="connsiteX7" fmla="*/ 0 w 5554471"/>
              <a:gd name="connsiteY7" fmla="*/ 663143 h 736826"/>
              <a:gd name="connsiteX8" fmla="*/ 0 w 5554471"/>
              <a:gd name="connsiteY8" fmla="*/ 73683 h 73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4471" h="736826">
                <a:moveTo>
                  <a:pt x="0" y="73683"/>
                </a:moveTo>
                <a:cubicBezTo>
                  <a:pt x="0" y="32989"/>
                  <a:pt x="32989" y="0"/>
                  <a:pt x="73683" y="0"/>
                </a:cubicBezTo>
                <a:lnTo>
                  <a:pt x="5480788" y="0"/>
                </a:lnTo>
                <a:cubicBezTo>
                  <a:pt x="5521482" y="0"/>
                  <a:pt x="5554471" y="32989"/>
                  <a:pt x="5554471" y="73683"/>
                </a:cubicBezTo>
                <a:lnTo>
                  <a:pt x="5554471" y="663143"/>
                </a:lnTo>
                <a:cubicBezTo>
                  <a:pt x="5554471" y="703837"/>
                  <a:pt x="5521482" y="736826"/>
                  <a:pt x="5480788" y="736826"/>
                </a:cubicBezTo>
                <a:lnTo>
                  <a:pt x="73683" y="736826"/>
                </a:lnTo>
                <a:cubicBezTo>
                  <a:pt x="32989" y="736826"/>
                  <a:pt x="0" y="703837"/>
                  <a:pt x="0" y="663143"/>
                </a:cubicBezTo>
                <a:lnTo>
                  <a:pt x="0" y="7368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41071"/>
              <a:satOff val="3550"/>
              <a:lumOff val="3284"/>
              <a:alphaOff val="0"/>
            </a:schemeClr>
          </a:fillRef>
          <a:effectRef idx="0">
            <a:schemeClr val="accent2">
              <a:hueOff val="-741071"/>
              <a:satOff val="3550"/>
              <a:lumOff val="32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351" tIns="86351" rIns="980070" bIns="86351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Your promotion will take effect </a:t>
            </a:r>
            <a:r>
              <a:rPr lang="en-US" sz="1700" b="1" kern="1200" dirty="0"/>
              <a:t>retroactively</a:t>
            </a:r>
            <a:r>
              <a:rPr lang="en-US" sz="1700" kern="1200" dirty="0"/>
              <a:t> as of </a:t>
            </a:r>
            <a:r>
              <a:rPr lang="en-US" sz="1700" kern="1200" dirty="0">
                <a:solidFill>
                  <a:schemeClr val="accent4"/>
                </a:solidFill>
              </a:rPr>
              <a:t>1 January </a:t>
            </a:r>
            <a:r>
              <a:rPr lang="en-US" sz="1700" kern="1200" dirty="0"/>
              <a:t>of the given year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58D23CB-4A37-0C43-F52C-F0BFD5C522D0}"/>
              </a:ext>
            </a:extLst>
          </p:cNvPr>
          <p:cNvSpPr/>
          <p:nvPr/>
        </p:nvSpPr>
        <p:spPr>
          <a:xfrm>
            <a:off x="1794763" y="3626870"/>
            <a:ext cx="5554471" cy="736826"/>
          </a:xfrm>
          <a:custGeom>
            <a:avLst/>
            <a:gdLst>
              <a:gd name="connsiteX0" fmla="*/ 0 w 5554471"/>
              <a:gd name="connsiteY0" fmla="*/ 73683 h 736826"/>
              <a:gd name="connsiteX1" fmla="*/ 73683 w 5554471"/>
              <a:gd name="connsiteY1" fmla="*/ 0 h 736826"/>
              <a:gd name="connsiteX2" fmla="*/ 5480788 w 5554471"/>
              <a:gd name="connsiteY2" fmla="*/ 0 h 736826"/>
              <a:gd name="connsiteX3" fmla="*/ 5554471 w 5554471"/>
              <a:gd name="connsiteY3" fmla="*/ 73683 h 736826"/>
              <a:gd name="connsiteX4" fmla="*/ 5554471 w 5554471"/>
              <a:gd name="connsiteY4" fmla="*/ 663143 h 736826"/>
              <a:gd name="connsiteX5" fmla="*/ 5480788 w 5554471"/>
              <a:gd name="connsiteY5" fmla="*/ 736826 h 736826"/>
              <a:gd name="connsiteX6" fmla="*/ 73683 w 5554471"/>
              <a:gd name="connsiteY6" fmla="*/ 736826 h 736826"/>
              <a:gd name="connsiteX7" fmla="*/ 0 w 5554471"/>
              <a:gd name="connsiteY7" fmla="*/ 663143 h 736826"/>
              <a:gd name="connsiteX8" fmla="*/ 0 w 5554471"/>
              <a:gd name="connsiteY8" fmla="*/ 73683 h 73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4471" h="736826">
                <a:moveTo>
                  <a:pt x="0" y="73683"/>
                </a:moveTo>
                <a:cubicBezTo>
                  <a:pt x="0" y="32989"/>
                  <a:pt x="32989" y="0"/>
                  <a:pt x="73683" y="0"/>
                </a:cubicBezTo>
                <a:lnTo>
                  <a:pt x="5480788" y="0"/>
                </a:lnTo>
                <a:cubicBezTo>
                  <a:pt x="5521482" y="0"/>
                  <a:pt x="5554471" y="32989"/>
                  <a:pt x="5554471" y="73683"/>
                </a:cubicBezTo>
                <a:lnTo>
                  <a:pt x="5554471" y="663143"/>
                </a:lnTo>
                <a:cubicBezTo>
                  <a:pt x="5554471" y="703837"/>
                  <a:pt x="5521482" y="736826"/>
                  <a:pt x="5480788" y="736826"/>
                </a:cubicBezTo>
                <a:lnTo>
                  <a:pt x="73683" y="736826"/>
                </a:lnTo>
                <a:cubicBezTo>
                  <a:pt x="32989" y="736826"/>
                  <a:pt x="0" y="703837"/>
                  <a:pt x="0" y="663143"/>
                </a:cubicBezTo>
                <a:lnTo>
                  <a:pt x="0" y="7368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82143"/>
              <a:satOff val="7100"/>
              <a:lumOff val="6569"/>
              <a:alphaOff val="0"/>
            </a:schemeClr>
          </a:fillRef>
          <a:effectRef idx="0">
            <a:schemeClr val="accent2">
              <a:hueOff val="-1482143"/>
              <a:satOff val="7100"/>
              <a:lumOff val="656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351" tIns="86351" rIns="980070" bIns="86351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Your promotion will be visible in your </a:t>
            </a:r>
            <a:r>
              <a:rPr lang="en-US" sz="1700" b="1" kern="1200" dirty="0">
                <a:solidFill>
                  <a:schemeClr val="accent4"/>
                </a:solidFill>
              </a:rPr>
              <a:t>December salary slip</a:t>
            </a:r>
            <a:endParaRPr lang="en-US" sz="1700" kern="1200" dirty="0">
              <a:solidFill>
                <a:schemeClr val="accent4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3D55BB2-5A85-4696-A4A0-B2F1203BFA8E}"/>
              </a:ext>
            </a:extLst>
          </p:cNvPr>
          <p:cNvSpPr/>
          <p:nvPr/>
        </p:nvSpPr>
        <p:spPr>
          <a:xfrm>
            <a:off x="2209545" y="4466034"/>
            <a:ext cx="5554471" cy="736826"/>
          </a:xfrm>
          <a:custGeom>
            <a:avLst/>
            <a:gdLst>
              <a:gd name="connsiteX0" fmla="*/ 0 w 5554471"/>
              <a:gd name="connsiteY0" fmla="*/ 73683 h 736826"/>
              <a:gd name="connsiteX1" fmla="*/ 73683 w 5554471"/>
              <a:gd name="connsiteY1" fmla="*/ 0 h 736826"/>
              <a:gd name="connsiteX2" fmla="*/ 5480788 w 5554471"/>
              <a:gd name="connsiteY2" fmla="*/ 0 h 736826"/>
              <a:gd name="connsiteX3" fmla="*/ 5554471 w 5554471"/>
              <a:gd name="connsiteY3" fmla="*/ 73683 h 736826"/>
              <a:gd name="connsiteX4" fmla="*/ 5554471 w 5554471"/>
              <a:gd name="connsiteY4" fmla="*/ 663143 h 736826"/>
              <a:gd name="connsiteX5" fmla="*/ 5480788 w 5554471"/>
              <a:gd name="connsiteY5" fmla="*/ 736826 h 736826"/>
              <a:gd name="connsiteX6" fmla="*/ 73683 w 5554471"/>
              <a:gd name="connsiteY6" fmla="*/ 736826 h 736826"/>
              <a:gd name="connsiteX7" fmla="*/ 0 w 5554471"/>
              <a:gd name="connsiteY7" fmla="*/ 663143 h 736826"/>
              <a:gd name="connsiteX8" fmla="*/ 0 w 5554471"/>
              <a:gd name="connsiteY8" fmla="*/ 73683 h 73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4471" h="736826">
                <a:moveTo>
                  <a:pt x="0" y="73683"/>
                </a:moveTo>
                <a:cubicBezTo>
                  <a:pt x="0" y="32989"/>
                  <a:pt x="32989" y="0"/>
                  <a:pt x="73683" y="0"/>
                </a:cubicBezTo>
                <a:lnTo>
                  <a:pt x="5480788" y="0"/>
                </a:lnTo>
                <a:cubicBezTo>
                  <a:pt x="5521482" y="0"/>
                  <a:pt x="5554471" y="32989"/>
                  <a:pt x="5554471" y="73683"/>
                </a:cubicBezTo>
                <a:lnTo>
                  <a:pt x="5554471" y="663143"/>
                </a:lnTo>
                <a:cubicBezTo>
                  <a:pt x="5554471" y="703837"/>
                  <a:pt x="5521482" y="736826"/>
                  <a:pt x="5480788" y="736826"/>
                </a:cubicBezTo>
                <a:lnTo>
                  <a:pt x="73683" y="736826"/>
                </a:lnTo>
                <a:cubicBezTo>
                  <a:pt x="32989" y="736826"/>
                  <a:pt x="0" y="703837"/>
                  <a:pt x="0" y="663143"/>
                </a:cubicBezTo>
                <a:lnTo>
                  <a:pt x="0" y="7368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223214"/>
              <a:satOff val="10650"/>
              <a:lumOff val="9853"/>
              <a:alphaOff val="0"/>
            </a:schemeClr>
          </a:fillRef>
          <a:effectRef idx="0">
            <a:schemeClr val="accent2">
              <a:hueOff val="-2223214"/>
              <a:satOff val="10650"/>
              <a:lumOff val="98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351" tIns="86351" rIns="980070" bIns="86351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 kern="1200"/>
              <a:t>EXERCISE FINISHED</a:t>
            </a:r>
            <a:endParaRPr lang="en-US" sz="1700" kern="12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93DA6BD-B10C-C577-0B2E-E51A38FF4526}"/>
              </a:ext>
            </a:extLst>
          </p:cNvPr>
          <p:cNvSpPr/>
          <p:nvPr/>
        </p:nvSpPr>
        <p:spPr>
          <a:xfrm>
            <a:off x="2624327" y="5305198"/>
            <a:ext cx="5554471" cy="736826"/>
          </a:xfrm>
          <a:custGeom>
            <a:avLst/>
            <a:gdLst>
              <a:gd name="connsiteX0" fmla="*/ 0 w 5554471"/>
              <a:gd name="connsiteY0" fmla="*/ 73683 h 736826"/>
              <a:gd name="connsiteX1" fmla="*/ 73683 w 5554471"/>
              <a:gd name="connsiteY1" fmla="*/ 0 h 736826"/>
              <a:gd name="connsiteX2" fmla="*/ 5480788 w 5554471"/>
              <a:gd name="connsiteY2" fmla="*/ 0 h 736826"/>
              <a:gd name="connsiteX3" fmla="*/ 5554471 w 5554471"/>
              <a:gd name="connsiteY3" fmla="*/ 73683 h 736826"/>
              <a:gd name="connsiteX4" fmla="*/ 5554471 w 5554471"/>
              <a:gd name="connsiteY4" fmla="*/ 663143 h 736826"/>
              <a:gd name="connsiteX5" fmla="*/ 5480788 w 5554471"/>
              <a:gd name="connsiteY5" fmla="*/ 736826 h 736826"/>
              <a:gd name="connsiteX6" fmla="*/ 73683 w 5554471"/>
              <a:gd name="connsiteY6" fmla="*/ 736826 h 736826"/>
              <a:gd name="connsiteX7" fmla="*/ 0 w 5554471"/>
              <a:gd name="connsiteY7" fmla="*/ 663143 h 736826"/>
              <a:gd name="connsiteX8" fmla="*/ 0 w 5554471"/>
              <a:gd name="connsiteY8" fmla="*/ 73683 h 73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4471" h="736826">
                <a:moveTo>
                  <a:pt x="0" y="73683"/>
                </a:moveTo>
                <a:cubicBezTo>
                  <a:pt x="0" y="32989"/>
                  <a:pt x="32989" y="0"/>
                  <a:pt x="73683" y="0"/>
                </a:cubicBezTo>
                <a:lnTo>
                  <a:pt x="5480788" y="0"/>
                </a:lnTo>
                <a:cubicBezTo>
                  <a:pt x="5521482" y="0"/>
                  <a:pt x="5554471" y="32989"/>
                  <a:pt x="5554471" y="73683"/>
                </a:cubicBezTo>
                <a:lnTo>
                  <a:pt x="5554471" y="663143"/>
                </a:lnTo>
                <a:cubicBezTo>
                  <a:pt x="5554471" y="703837"/>
                  <a:pt x="5521482" y="736826"/>
                  <a:pt x="5480788" y="736826"/>
                </a:cubicBezTo>
                <a:lnTo>
                  <a:pt x="73683" y="736826"/>
                </a:lnTo>
                <a:cubicBezTo>
                  <a:pt x="32989" y="736826"/>
                  <a:pt x="0" y="703837"/>
                  <a:pt x="0" y="663143"/>
                </a:cubicBezTo>
                <a:lnTo>
                  <a:pt x="0" y="7368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964286"/>
              <a:satOff val="14200"/>
              <a:lumOff val="13137"/>
              <a:alphaOff val="0"/>
            </a:schemeClr>
          </a:fillRef>
          <a:effectRef idx="0">
            <a:schemeClr val="accent2">
              <a:hueOff val="-2964286"/>
              <a:satOff val="14200"/>
              <a:lumOff val="131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351" tIns="86351" rIns="980070" bIns="86351" numCol="1" spcCol="1270" anchor="ctr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You can make an </a:t>
            </a:r>
            <a:r>
              <a:rPr lang="en-US" sz="1700" kern="1200" dirty="0">
                <a:solidFill>
                  <a:schemeClr val="accent4"/>
                </a:solidFill>
              </a:rPr>
              <a:t>article 90.2 </a:t>
            </a:r>
            <a:r>
              <a:rPr lang="en-US" sz="1700" kern="1200" dirty="0"/>
              <a:t>complaint against non-promotion (very low chances!)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0CEB209-8C5D-B8FD-EE5E-96D91AA10092}"/>
              </a:ext>
            </a:extLst>
          </p:cNvPr>
          <p:cNvSpPr/>
          <p:nvPr/>
        </p:nvSpPr>
        <p:spPr>
          <a:xfrm>
            <a:off x="6040733" y="2486835"/>
            <a:ext cx="478937" cy="478937"/>
          </a:xfrm>
          <a:custGeom>
            <a:avLst/>
            <a:gdLst>
              <a:gd name="connsiteX0" fmla="*/ 0 w 478937"/>
              <a:gd name="connsiteY0" fmla="*/ 263415 h 478937"/>
              <a:gd name="connsiteX1" fmla="*/ 107761 w 478937"/>
              <a:gd name="connsiteY1" fmla="*/ 263415 h 478937"/>
              <a:gd name="connsiteX2" fmla="*/ 107761 w 478937"/>
              <a:gd name="connsiteY2" fmla="*/ 0 h 478937"/>
              <a:gd name="connsiteX3" fmla="*/ 371176 w 478937"/>
              <a:gd name="connsiteY3" fmla="*/ 0 h 478937"/>
              <a:gd name="connsiteX4" fmla="*/ 371176 w 478937"/>
              <a:gd name="connsiteY4" fmla="*/ 263415 h 478937"/>
              <a:gd name="connsiteX5" fmla="*/ 478937 w 478937"/>
              <a:gd name="connsiteY5" fmla="*/ 263415 h 478937"/>
              <a:gd name="connsiteX6" fmla="*/ 239469 w 478937"/>
              <a:gd name="connsiteY6" fmla="*/ 478937 h 478937"/>
              <a:gd name="connsiteX7" fmla="*/ 0 w 478937"/>
              <a:gd name="connsiteY7" fmla="*/ 263415 h 47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937" h="478937">
                <a:moveTo>
                  <a:pt x="0" y="263415"/>
                </a:moveTo>
                <a:lnTo>
                  <a:pt x="107761" y="263415"/>
                </a:lnTo>
                <a:lnTo>
                  <a:pt x="107761" y="0"/>
                </a:lnTo>
                <a:lnTo>
                  <a:pt x="371176" y="0"/>
                </a:lnTo>
                <a:lnTo>
                  <a:pt x="371176" y="263415"/>
                </a:lnTo>
                <a:lnTo>
                  <a:pt x="478937" y="263415"/>
                </a:lnTo>
                <a:lnTo>
                  <a:pt x="239469" y="478937"/>
                </a:lnTo>
                <a:lnTo>
                  <a:pt x="0" y="263415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701" tIns="27940" rIns="135701" bIns="146477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CCAB7CB-5248-0F84-732F-E31C33CC3873}"/>
              </a:ext>
            </a:extLst>
          </p:cNvPr>
          <p:cNvSpPr/>
          <p:nvPr/>
        </p:nvSpPr>
        <p:spPr>
          <a:xfrm>
            <a:off x="6455515" y="3325999"/>
            <a:ext cx="478937" cy="478937"/>
          </a:xfrm>
          <a:custGeom>
            <a:avLst/>
            <a:gdLst>
              <a:gd name="connsiteX0" fmla="*/ 0 w 478937"/>
              <a:gd name="connsiteY0" fmla="*/ 263415 h 478937"/>
              <a:gd name="connsiteX1" fmla="*/ 107761 w 478937"/>
              <a:gd name="connsiteY1" fmla="*/ 263415 h 478937"/>
              <a:gd name="connsiteX2" fmla="*/ 107761 w 478937"/>
              <a:gd name="connsiteY2" fmla="*/ 0 h 478937"/>
              <a:gd name="connsiteX3" fmla="*/ 371176 w 478937"/>
              <a:gd name="connsiteY3" fmla="*/ 0 h 478937"/>
              <a:gd name="connsiteX4" fmla="*/ 371176 w 478937"/>
              <a:gd name="connsiteY4" fmla="*/ 263415 h 478937"/>
              <a:gd name="connsiteX5" fmla="*/ 478937 w 478937"/>
              <a:gd name="connsiteY5" fmla="*/ 263415 h 478937"/>
              <a:gd name="connsiteX6" fmla="*/ 239469 w 478937"/>
              <a:gd name="connsiteY6" fmla="*/ 478937 h 478937"/>
              <a:gd name="connsiteX7" fmla="*/ 0 w 478937"/>
              <a:gd name="connsiteY7" fmla="*/ 263415 h 47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937" h="478937">
                <a:moveTo>
                  <a:pt x="0" y="263415"/>
                </a:moveTo>
                <a:lnTo>
                  <a:pt x="107761" y="263415"/>
                </a:lnTo>
                <a:lnTo>
                  <a:pt x="107761" y="0"/>
                </a:lnTo>
                <a:lnTo>
                  <a:pt x="371176" y="0"/>
                </a:lnTo>
                <a:lnTo>
                  <a:pt x="371176" y="263415"/>
                </a:lnTo>
                <a:lnTo>
                  <a:pt x="478937" y="263415"/>
                </a:lnTo>
                <a:lnTo>
                  <a:pt x="239469" y="478937"/>
                </a:lnTo>
                <a:lnTo>
                  <a:pt x="0" y="263415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-1363946"/>
              <a:satOff val="15036"/>
              <a:lumOff val="1432"/>
              <a:alphaOff val="0"/>
            </a:schemeClr>
          </a:lnRef>
          <a:fillRef idx="1">
            <a:schemeClr val="accent2">
              <a:tint val="40000"/>
              <a:alpha val="90000"/>
              <a:hueOff val="-1363946"/>
              <a:satOff val="15036"/>
              <a:lumOff val="1432"/>
              <a:alphaOff val="0"/>
            </a:schemeClr>
          </a:fillRef>
          <a:effectRef idx="0">
            <a:schemeClr val="accent2">
              <a:tint val="40000"/>
              <a:alpha val="90000"/>
              <a:hueOff val="-1363946"/>
              <a:satOff val="15036"/>
              <a:lumOff val="143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701" tIns="27940" rIns="135701" bIns="146477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949C9D-3A69-A70C-5AA6-954D7E3E2935}"/>
              </a:ext>
            </a:extLst>
          </p:cNvPr>
          <p:cNvSpPr/>
          <p:nvPr/>
        </p:nvSpPr>
        <p:spPr>
          <a:xfrm>
            <a:off x="6870297" y="4152883"/>
            <a:ext cx="478937" cy="478937"/>
          </a:xfrm>
          <a:custGeom>
            <a:avLst/>
            <a:gdLst>
              <a:gd name="connsiteX0" fmla="*/ 0 w 478937"/>
              <a:gd name="connsiteY0" fmla="*/ 263415 h 478937"/>
              <a:gd name="connsiteX1" fmla="*/ 107761 w 478937"/>
              <a:gd name="connsiteY1" fmla="*/ 263415 h 478937"/>
              <a:gd name="connsiteX2" fmla="*/ 107761 w 478937"/>
              <a:gd name="connsiteY2" fmla="*/ 0 h 478937"/>
              <a:gd name="connsiteX3" fmla="*/ 371176 w 478937"/>
              <a:gd name="connsiteY3" fmla="*/ 0 h 478937"/>
              <a:gd name="connsiteX4" fmla="*/ 371176 w 478937"/>
              <a:gd name="connsiteY4" fmla="*/ 263415 h 478937"/>
              <a:gd name="connsiteX5" fmla="*/ 478937 w 478937"/>
              <a:gd name="connsiteY5" fmla="*/ 263415 h 478937"/>
              <a:gd name="connsiteX6" fmla="*/ 239469 w 478937"/>
              <a:gd name="connsiteY6" fmla="*/ 478937 h 478937"/>
              <a:gd name="connsiteX7" fmla="*/ 0 w 478937"/>
              <a:gd name="connsiteY7" fmla="*/ 263415 h 47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937" h="478937">
                <a:moveTo>
                  <a:pt x="0" y="263415"/>
                </a:moveTo>
                <a:lnTo>
                  <a:pt x="107761" y="263415"/>
                </a:lnTo>
                <a:lnTo>
                  <a:pt x="107761" y="0"/>
                </a:lnTo>
                <a:lnTo>
                  <a:pt x="371176" y="0"/>
                </a:lnTo>
                <a:lnTo>
                  <a:pt x="371176" y="263415"/>
                </a:lnTo>
                <a:lnTo>
                  <a:pt x="478937" y="263415"/>
                </a:lnTo>
                <a:lnTo>
                  <a:pt x="239469" y="478937"/>
                </a:lnTo>
                <a:lnTo>
                  <a:pt x="0" y="263415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-2727893"/>
              <a:satOff val="30071"/>
              <a:lumOff val="2864"/>
              <a:alphaOff val="0"/>
            </a:schemeClr>
          </a:lnRef>
          <a:fillRef idx="1">
            <a:schemeClr val="accent2">
              <a:tint val="40000"/>
              <a:alpha val="90000"/>
              <a:hueOff val="-2727893"/>
              <a:satOff val="30071"/>
              <a:lumOff val="2864"/>
              <a:alphaOff val="0"/>
            </a:schemeClr>
          </a:fillRef>
          <a:effectRef idx="0">
            <a:schemeClr val="accent2">
              <a:tint val="40000"/>
              <a:alpha val="90000"/>
              <a:hueOff val="-2727893"/>
              <a:satOff val="30071"/>
              <a:lumOff val="286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701" tIns="27940" rIns="135701" bIns="146477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C9930C-B9B5-C4A6-49D1-82D2EB7B3DAA}"/>
              </a:ext>
            </a:extLst>
          </p:cNvPr>
          <p:cNvSpPr/>
          <p:nvPr/>
        </p:nvSpPr>
        <p:spPr>
          <a:xfrm>
            <a:off x="7285079" y="5000233"/>
            <a:ext cx="478937" cy="478937"/>
          </a:xfrm>
          <a:custGeom>
            <a:avLst/>
            <a:gdLst>
              <a:gd name="connsiteX0" fmla="*/ 0 w 478937"/>
              <a:gd name="connsiteY0" fmla="*/ 263415 h 478937"/>
              <a:gd name="connsiteX1" fmla="*/ 107761 w 478937"/>
              <a:gd name="connsiteY1" fmla="*/ 263415 h 478937"/>
              <a:gd name="connsiteX2" fmla="*/ 107761 w 478937"/>
              <a:gd name="connsiteY2" fmla="*/ 0 h 478937"/>
              <a:gd name="connsiteX3" fmla="*/ 371176 w 478937"/>
              <a:gd name="connsiteY3" fmla="*/ 0 h 478937"/>
              <a:gd name="connsiteX4" fmla="*/ 371176 w 478937"/>
              <a:gd name="connsiteY4" fmla="*/ 263415 h 478937"/>
              <a:gd name="connsiteX5" fmla="*/ 478937 w 478937"/>
              <a:gd name="connsiteY5" fmla="*/ 263415 h 478937"/>
              <a:gd name="connsiteX6" fmla="*/ 239469 w 478937"/>
              <a:gd name="connsiteY6" fmla="*/ 478937 h 478937"/>
              <a:gd name="connsiteX7" fmla="*/ 0 w 478937"/>
              <a:gd name="connsiteY7" fmla="*/ 263415 h 47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937" h="478937">
                <a:moveTo>
                  <a:pt x="0" y="263415"/>
                </a:moveTo>
                <a:lnTo>
                  <a:pt x="107761" y="263415"/>
                </a:lnTo>
                <a:lnTo>
                  <a:pt x="107761" y="0"/>
                </a:lnTo>
                <a:lnTo>
                  <a:pt x="371176" y="0"/>
                </a:lnTo>
                <a:lnTo>
                  <a:pt x="371176" y="263415"/>
                </a:lnTo>
                <a:lnTo>
                  <a:pt x="478937" y="263415"/>
                </a:lnTo>
                <a:lnTo>
                  <a:pt x="239469" y="478937"/>
                </a:lnTo>
                <a:lnTo>
                  <a:pt x="0" y="263415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lnRef>
          <a:fillRef idx="1"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fillRef>
          <a:effectRef idx="0"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701" tIns="27940" rIns="135701" bIns="146477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</p:spTree>
    <p:extLst>
      <p:ext uri="{BB962C8B-B14F-4D97-AF65-F5344CB8AC3E}">
        <p14:creationId xmlns:p14="http://schemas.microsoft.com/office/powerpoint/2010/main" val="104187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F658C49-A3A6-74DC-8095-96B17A77B662}"/>
              </a:ext>
            </a:extLst>
          </p:cNvPr>
          <p:cNvSpPr txBox="1"/>
          <p:nvPr/>
        </p:nvSpPr>
        <p:spPr>
          <a:xfrm>
            <a:off x="3141999" y="1045092"/>
            <a:ext cx="5095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b="1" dirty="0">
              <a:solidFill>
                <a:srgbClr val="6F9B4B"/>
              </a:solidFill>
              <a:latin typeface="Calibri"/>
              <a:ea typeface="Calibri"/>
              <a:cs typeface="Times New Roman"/>
            </a:endParaRPr>
          </a:p>
          <a:p>
            <a:r>
              <a:rPr lang="en-GB" b="1" dirty="0">
                <a:solidFill>
                  <a:srgbClr val="6F9B4B"/>
                </a:solidFill>
                <a:latin typeface="Calibri"/>
                <a:ea typeface="Calibri"/>
                <a:cs typeface="Times New Roman"/>
              </a:rPr>
              <a:t>       </a:t>
            </a:r>
            <a:r>
              <a:rPr lang="en-GB" sz="1800" b="1" dirty="0">
                <a:solidFill>
                  <a:srgbClr val="6F9B4B"/>
                </a:solidFill>
                <a:latin typeface="Calibri"/>
                <a:ea typeface="Calibri"/>
                <a:cs typeface="Times New Roman"/>
              </a:rPr>
              <a:t>+32 229 98850 </a:t>
            </a:r>
            <a:endParaRPr lang="en-GB" sz="3200" b="1" dirty="0">
              <a:solidFill>
                <a:srgbClr val="6F9B4B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8" name="Graphic 17" descr="Speaker phone outline">
            <a:extLst>
              <a:ext uri="{FF2B5EF4-FFF2-40B4-BE49-F238E27FC236}">
                <a16:creationId xmlns:a16="http://schemas.microsoft.com/office/drawing/2014/main" id="{0942263F-D3C8-67FD-18CB-D7DB0E527B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22779" y="1310220"/>
            <a:ext cx="330122" cy="3301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A320EAF-EA09-A46D-B4D8-EF383624039E}"/>
              </a:ext>
            </a:extLst>
          </p:cNvPr>
          <p:cNvSpPr txBox="1"/>
          <p:nvPr/>
        </p:nvSpPr>
        <p:spPr>
          <a:xfrm>
            <a:off x="3135661" y="1640342"/>
            <a:ext cx="3807005" cy="45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dirty="0">
                <a:solidFill>
                  <a:srgbClr val="90C226"/>
                </a:solidFill>
                <a:hlinkClick r:id="rId4"/>
              </a:rPr>
              <a:t>Internet</a:t>
            </a:r>
            <a:r>
              <a:rPr lang="fr-BE" dirty="0">
                <a:solidFill>
                  <a:srgbClr val="90C226"/>
                </a:solidFill>
              </a:rPr>
              <a:t>  -  </a:t>
            </a:r>
            <a:r>
              <a:rPr lang="fr-BE" dirty="0">
                <a:solidFill>
                  <a:srgbClr val="90C226"/>
                </a:solidFill>
                <a:hlinkClick r:id="rId5"/>
              </a:rPr>
              <a:t>Facebook</a:t>
            </a:r>
            <a:r>
              <a:rPr lang="fr-BE" dirty="0">
                <a:solidFill>
                  <a:srgbClr val="90C226"/>
                </a:solidFill>
              </a:rPr>
              <a:t>  -  </a:t>
            </a:r>
            <a:r>
              <a:rPr lang="fr-BE" dirty="0">
                <a:solidFill>
                  <a:srgbClr val="90C226"/>
                </a:solidFill>
                <a:hlinkClick r:id="rId6"/>
              </a:rPr>
              <a:t>X</a:t>
            </a:r>
            <a:r>
              <a:rPr lang="fr-BE" dirty="0">
                <a:solidFill>
                  <a:srgbClr val="90C226"/>
                </a:solidFill>
              </a:rPr>
              <a:t> 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2CEEAD-D3D1-5578-B9F8-3782709A2F72}"/>
              </a:ext>
            </a:extLst>
          </p:cNvPr>
          <p:cNvSpPr/>
          <p:nvPr/>
        </p:nvSpPr>
        <p:spPr>
          <a:xfrm>
            <a:off x="216799" y="889807"/>
            <a:ext cx="2906886" cy="182533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175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QUESTIONS?</a:t>
            </a:r>
          </a:p>
          <a:p>
            <a:pPr marL="3175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GET IN</a:t>
            </a:r>
          </a:p>
          <a:p>
            <a:pPr marL="3175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TOUCH</a:t>
            </a:r>
          </a:p>
          <a:p>
            <a:pPr marL="3175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WITH US</a:t>
            </a:r>
            <a:endParaRPr lang="en-US" sz="13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66CE5CF-68A0-D836-52AF-B31530FFE0C1}"/>
              </a:ext>
            </a:extLst>
          </p:cNvPr>
          <p:cNvCxnSpPr>
            <a:cxnSpLocks/>
          </p:cNvCxnSpPr>
          <p:nvPr/>
        </p:nvCxnSpPr>
        <p:spPr>
          <a:xfrm>
            <a:off x="3133726" y="898113"/>
            <a:ext cx="0" cy="5693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erson with her arms crossed&#10;&#10;Description automatically generated">
            <a:extLst>
              <a:ext uri="{FF2B5EF4-FFF2-40B4-BE49-F238E27FC236}">
                <a16:creationId xmlns:a16="http://schemas.microsoft.com/office/drawing/2014/main" id="{58B5781B-5353-1E7D-FBFA-64CE5ABBE4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013" y="2715141"/>
            <a:ext cx="2936133" cy="41529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977C49-17D1-1613-9DBB-501DB2A39004}"/>
              </a:ext>
            </a:extLst>
          </p:cNvPr>
          <p:cNvSpPr txBox="1"/>
          <p:nvPr/>
        </p:nvSpPr>
        <p:spPr>
          <a:xfrm>
            <a:off x="3153809" y="889807"/>
            <a:ext cx="4587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  <a:hlinkClick r:id="rId8"/>
              </a:rPr>
              <a:t>Write</a:t>
            </a:r>
            <a:r>
              <a:rPr lang="en-GB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       </a:t>
            </a:r>
            <a:r>
              <a:rPr lang="en-GB" b="1" dirty="0">
                <a:solidFill>
                  <a:srgbClr val="90C226"/>
                </a:solidFill>
                <a:latin typeface="Calibri"/>
                <a:ea typeface="Calibri"/>
                <a:cs typeface="Times New Roman"/>
              </a:rPr>
              <a:t>-</a:t>
            </a:r>
            <a:r>
              <a:rPr lang="en-GB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       </a:t>
            </a:r>
            <a:r>
              <a:rPr lang="en-GB" sz="18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  <a:hlinkClick r:id="rId9"/>
              </a:rPr>
              <a:t>Join</a:t>
            </a:r>
            <a:r>
              <a:rPr lang="en-GB" sz="18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  <a:hlinkClick r:id="rId10"/>
              </a:rPr>
              <a:t> </a:t>
            </a:r>
            <a:r>
              <a:rPr lang="en-GB" sz="18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241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4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pointing to the side&#10;&#10;Description automatically generated">
            <a:extLst>
              <a:ext uri="{FF2B5EF4-FFF2-40B4-BE49-F238E27FC236}">
                <a16:creationId xmlns:a16="http://schemas.microsoft.com/office/drawing/2014/main" id="{7B69F73A-93D5-F0F9-4D05-FBB909063D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335" y="2354608"/>
            <a:ext cx="3770524" cy="5333132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F813EF6-6B81-2EC1-B067-FF117BC56344}"/>
              </a:ext>
            </a:extLst>
          </p:cNvPr>
          <p:cNvSpPr txBox="1">
            <a:spLocks/>
          </p:cNvSpPr>
          <p:nvPr/>
        </p:nvSpPr>
        <p:spPr>
          <a:xfrm>
            <a:off x="3425194" y="959652"/>
            <a:ext cx="4217930" cy="50582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2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90C226"/>
                </a:solidFill>
                <a:latin typeface="Arial Nova" panose="020B0504020202020204" pitchFamily="34" charset="0"/>
              </a:rPr>
              <a:t>We record the presentation part of this conference.</a:t>
            </a:r>
            <a:endParaRPr lang="en-GB" sz="2400" dirty="0">
              <a:solidFill>
                <a:srgbClr val="90C226"/>
              </a:solidFill>
              <a:latin typeface="Arial Nova" panose="020B0504020202020204" pitchFamily="34" charset="0"/>
              <a:cs typeface="Calibri"/>
            </a:endParaRPr>
          </a:p>
          <a:p>
            <a:pPr marL="0" indent="0">
              <a:buNone/>
            </a:pPr>
            <a:endParaRPr lang="en-GB" sz="2400" dirty="0">
              <a:solidFill>
                <a:srgbClr val="90C226"/>
              </a:solidFill>
              <a:latin typeface="Arial Nova" panose="020B0504020202020204" pitchFamily="34" charset="0"/>
              <a:cs typeface="Calibri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90C226"/>
                </a:solidFill>
                <a:latin typeface="Arial Nova" panose="020B0504020202020204" pitchFamily="34" charset="0"/>
                <a:cs typeface="Calibri"/>
              </a:rPr>
              <a:t>We do </a:t>
            </a:r>
            <a:r>
              <a:rPr lang="en-GB" sz="2400" b="1" dirty="0">
                <a:solidFill>
                  <a:schemeClr val="accent4"/>
                </a:solidFill>
                <a:latin typeface="Arial Nova" panose="020B0504020202020204" pitchFamily="34" charset="0"/>
                <a:cs typeface="Calibri"/>
              </a:rPr>
              <a:t>NOT record the Q&amp;A part</a:t>
            </a:r>
            <a:r>
              <a:rPr lang="en-GB" sz="2400" dirty="0">
                <a:solidFill>
                  <a:srgbClr val="90C226"/>
                </a:solidFill>
                <a:latin typeface="Arial Nova" panose="020B0504020202020204" pitchFamily="34" charset="0"/>
                <a:cs typeface="Calibri"/>
              </a:rPr>
              <a:t>; and we don’t publish the chat.</a:t>
            </a:r>
          </a:p>
          <a:p>
            <a:pPr marL="0" indent="0">
              <a:buNone/>
            </a:pPr>
            <a:endParaRPr lang="en-GB" sz="2400" dirty="0">
              <a:solidFill>
                <a:srgbClr val="90C226"/>
              </a:solidFill>
              <a:latin typeface="Arial Nova" panose="020B0504020202020204" pitchFamily="34" charset="0"/>
              <a:cs typeface="Calibri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90C226"/>
                </a:solidFill>
                <a:latin typeface="Arial Nova" panose="020B0504020202020204" pitchFamily="34" charset="0"/>
                <a:cs typeface="Calibri"/>
              </a:rPr>
              <a:t>The recordings and this presentation will be available </a:t>
            </a:r>
            <a:r>
              <a:rPr lang="en-GB" sz="2400" dirty="0">
                <a:solidFill>
                  <a:schemeClr val="accent4"/>
                </a:solidFill>
                <a:latin typeface="Arial Nova" panose="020B0504020202020204" pitchFamily="34" charset="0"/>
                <a:cs typeface="Calibri"/>
              </a:rPr>
              <a:t>after</a:t>
            </a:r>
            <a:r>
              <a:rPr lang="en-GB" sz="2400" dirty="0">
                <a:solidFill>
                  <a:srgbClr val="90C226"/>
                </a:solidFill>
                <a:latin typeface="Arial Nova" panose="020B0504020202020204" pitchFamily="34" charset="0"/>
                <a:cs typeface="Calibri"/>
              </a:rPr>
              <a:t> this conference on our </a:t>
            </a:r>
            <a:r>
              <a:rPr lang="en-GB" sz="2400" dirty="0">
                <a:solidFill>
                  <a:srgbClr val="90C226"/>
                </a:solidFill>
                <a:latin typeface="Arial Nova" panose="020B0504020202020204" pitchFamily="34" charset="0"/>
                <a:cs typeface="Calibri"/>
                <a:hlinkClick r:id="rId4"/>
              </a:rPr>
              <a:t>website</a:t>
            </a:r>
            <a:r>
              <a:rPr lang="en-GB" sz="2400" dirty="0">
                <a:solidFill>
                  <a:srgbClr val="90C226"/>
                </a:solidFill>
                <a:latin typeface="Arial Nova" panose="020B0504020202020204" pitchFamily="34" charset="0"/>
                <a:cs typeface="Calibri"/>
              </a:rPr>
              <a:t>.</a:t>
            </a:r>
            <a:endParaRPr lang="en-GB" sz="2200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4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F879C2A2-465B-82D4-4023-B77675E0A051}"/>
              </a:ext>
            </a:extLst>
          </p:cNvPr>
          <p:cNvSpPr/>
          <p:nvPr/>
        </p:nvSpPr>
        <p:spPr>
          <a:xfrm>
            <a:off x="4883573" y="181247"/>
            <a:ext cx="3579088" cy="1090355"/>
          </a:xfrm>
          <a:prstGeom prst="wedgeRectCallou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CEF713-400C-61C6-B30A-22ADD77CBC47}"/>
              </a:ext>
            </a:extLst>
          </p:cNvPr>
          <p:cNvSpPr/>
          <p:nvPr/>
        </p:nvSpPr>
        <p:spPr>
          <a:xfrm>
            <a:off x="6599381" y="2190717"/>
            <a:ext cx="1781299" cy="8216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 Nova" panose="020B0504020202020204" pitchFamily="34" charset="0"/>
              </a:rPr>
              <a:t>DG HR is allocating promotion quotas to each DG per grade 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C79F0805-E977-86B5-C7DC-75D58609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42" y="181247"/>
            <a:ext cx="7367589" cy="1143000"/>
          </a:xfrm>
        </p:spPr>
        <p:txBody>
          <a:bodyPr>
            <a:noAutofit/>
          </a:bodyPr>
          <a:lstStyle/>
          <a:p>
            <a:r>
              <a:rPr lang="en-US" dirty="0">
                <a:latin typeface="Arial Nova" panose="020B0504020202020204" pitchFamily="34" charset="0"/>
              </a:rPr>
              <a:t>Overview</a:t>
            </a:r>
            <a:r>
              <a:rPr lang="en-US" sz="3200" dirty="0">
                <a:latin typeface="Arial Nova" panose="020B0504020202020204" pitchFamily="34" charset="0"/>
              </a:rPr>
              <a:t> </a:t>
            </a:r>
            <a:r>
              <a:rPr lang="en-US" sz="1800" dirty="0">
                <a:latin typeface="Arial Nova" panose="020B0504020202020204" pitchFamily="34" charset="0"/>
              </a:rPr>
              <a:t>of the appraisal</a:t>
            </a:r>
            <a:br>
              <a:rPr lang="en-US" sz="1800" dirty="0">
                <a:latin typeface="Arial Nova" panose="020B0504020202020204" pitchFamily="34" charset="0"/>
              </a:rPr>
            </a:br>
            <a:r>
              <a:rPr lang="en-US" sz="1800" dirty="0">
                <a:latin typeface="Arial Nova" panose="020B0504020202020204" pitchFamily="34" charset="0"/>
              </a:rPr>
              <a:t>and promotion/reclassification exercise</a:t>
            </a:r>
            <a:endParaRPr lang="en-GB" sz="1800" b="1" baseline="90000" dirty="0">
              <a:latin typeface="Arial Nova" panose="020B0504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C721FBF-0805-1948-094A-E9A760F60942}"/>
              </a:ext>
            </a:extLst>
          </p:cNvPr>
          <p:cNvSpPr/>
          <p:nvPr/>
        </p:nvSpPr>
        <p:spPr>
          <a:xfrm>
            <a:off x="628073" y="2179655"/>
            <a:ext cx="1717964" cy="5818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 Nova" panose="020B0504020202020204" pitchFamily="34" charset="0"/>
              </a:rPr>
              <a:t>Self-assessment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8A8C3C3-9171-B141-92CC-5C0736D0495D}"/>
              </a:ext>
            </a:extLst>
          </p:cNvPr>
          <p:cNvSpPr/>
          <p:nvPr/>
        </p:nvSpPr>
        <p:spPr>
          <a:xfrm>
            <a:off x="2927927" y="2184272"/>
            <a:ext cx="1251527" cy="5818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 Nova" panose="020B0504020202020204" pitchFamily="34" charset="0"/>
              </a:rPr>
              <a:t>Appraisal interview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4CF800B-07D4-137F-CB16-A9656A4A3AAF}"/>
              </a:ext>
            </a:extLst>
          </p:cNvPr>
          <p:cNvSpPr/>
          <p:nvPr/>
        </p:nvSpPr>
        <p:spPr>
          <a:xfrm>
            <a:off x="4761344" y="2184272"/>
            <a:ext cx="1251527" cy="5818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 Nova" panose="020B0504020202020204" pitchFamily="34" charset="0"/>
              </a:rPr>
              <a:t>Appraisal report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4E0720D-3510-D2FF-F95D-9E53D87969DD}"/>
              </a:ext>
            </a:extLst>
          </p:cNvPr>
          <p:cNvCxnSpPr>
            <a:stCxn id="61" idx="3"/>
            <a:endCxn id="62" idx="1"/>
          </p:cNvCxnSpPr>
          <p:nvPr/>
        </p:nvCxnSpPr>
        <p:spPr>
          <a:xfrm>
            <a:off x="2346037" y="2470600"/>
            <a:ext cx="581890" cy="46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30CCA9F-84C9-D3E3-F72B-A59C3F8B82C3}"/>
              </a:ext>
            </a:extLst>
          </p:cNvPr>
          <p:cNvCxnSpPr>
            <a:stCxn id="62" idx="3"/>
            <a:endCxn id="63" idx="1"/>
          </p:cNvCxnSpPr>
          <p:nvPr/>
        </p:nvCxnSpPr>
        <p:spPr>
          <a:xfrm>
            <a:off x="4179454" y="2475218"/>
            <a:ext cx="581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979440D4-9E55-E7A4-B46C-B33FC1A45606}"/>
              </a:ext>
            </a:extLst>
          </p:cNvPr>
          <p:cNvSpPr/>
          <p:nvPr/>
        </p:nvSpPr>
        <p:spPr>
          <a:xfrm>
            <a:off x="628073" y="3426564"/>
            <a:ext cx="1918700" cy="5818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 Nova" panose="020B0504020202020204" pitchFamily="34" charset="0"/>
              </a:rPr>
              <a:t>DG draft promotion proposals lists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A47491C-7111-E52D-6C87-1E17659B4D85}"/>
              </a:ext>
            </a:extLst>
          </p:cNvPr>
          <p:cNvSpPr/>
          <p:nvPr/>
        </p:nvSpPr>
        <p:spPr>
          <a:xfrm>
            <a:off x="3057237" y="3426564"/>
            <a:ext cx="2032000" cy="5818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 Nova" panose="020B0504020202020204" pitchFamily="34" charset="0"/>
              </a:rPr>
              <a:t>Discussion with staff representation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101CD5F-1CE9-CB5A-B3D1-F8D8AD004930}"/>
              </a:ext>
            </a:extLst>
          </p:cNvPr>
          <p:cNvSpPr/>
          <p:nvPr/>
        </p:nvSpPr>
        <p:spPr>
          <a:xfrm>
            <a:off x="5486401" y="3426564"/>
            <a:ext cx="2105890" cy="5818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 Nova" panose="020B0504020202020204" pitchFamily="34" charset="0"/>
              </a:rPr>
              <a:t>Promotion proposal lists published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81C3099-2F4E-CA5D-7098-A7A8F268AA52}"/>
              </a:ext>
            </a:extLst>
          </p:cNvPr>
          <p:cNvCxnSpPr>
            <a:cxnSpLocks/>
            <a:stCxn id="66" idx="3"/>
            <a:endCxn id="67" idx="1"/>
          </p:cNvCxnSpPr>
          <p:nvPr/>
        </p:nvCxnSpPr>
        <p:spPr>
          <a:xfrm>
            <a:off x="2546773" y="3717509"/>
            <a:ext cx="510464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92CD701-F653-D184-D18F-731347653121}"/>
              </a:ext>
            </a:extLst>
          </p:cNvPr>
          <p:cNvCxnSpPr>
            <a:stCxn id="67" idx="3"/>
            <a:endCxn id="68" idx="1"/>
          </p:cNvCxnSpPr>
          <p:nvPr/>
        </p:nvCxnSpPr>
        <p:spPr>
          <a:xfrm>
            <a:off x="5089237" y="3717509"/>
            <a:ext cx="397164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20">
            <a:extLst>
              <a:ext uri="{FF2B5EF4-FFF2-40B4-BE49-F238E27FC236}">
                <a16:creationId xmlns:a16="http://schemas.microsoft.com/office/drawing/2014/main" id="{C7440FC8-50A8-81AC-886C-A46BDFED96CD}"/>
              </a:ext>
            </a:extLst>
          </p:cNvPr>
          <p:cNvCxnSpPr>
            <a:cxnSpLocks/>
            <a:stCxn id="63" idx="3"/>
            <a:endCxn id="66" idx="1"/>
          </p:cNvCxnSpPr>
          <p:nvPr/>
        </p:nvCxnSpPr>
        <p:spPr>
          <a:xfrm flipH="1">
            <a:off x="628073" y="2475218"/>
            <a:ext cx="5384798" cy="1242291"/>
          </a:xfrm>
          <a:prstGeom prst="bentConnector5">
            <a:avLst>
              <a:gd name="adj1" fmla="val -4245"/>
              <a:gd name="adj2" fmla="val 50000"/>
              <a:gd name="adj3" fmla="val 104245"/>
            </a:avLst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56B61E5F-F7C1-87FC-677F-8DA43BA536C5}"/>
              </a:ext>
            </a:extLst>
          </p:cNvPr>
          <p:cNvSpPr/>
          <p:nvPr/>
        </p:nvSpPr>
        <p:spPr>
          <a:xfrm>
            <a:off x="628073" y="4668855"/>
            <a:ext cx="2032000" cy="5818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 Nova" panose="020B0504020202020204" pitchFamily="34" charset="0"/>
              </a:rPr>
              <a:t>Joint Promotion Committee</a:t>
            </a:r>
          </a:p>
        </p:txBody>
      </p:sp>
      <p:cxnSp>
        <p:nvCxnSpPr>
          <p:cNvPr id="73" name="Elbow Connector 22">
            <a:extLst>
              <a:ext uri="{FF2B5EF4-FFF2-40B4-BE49-F238E27FC236}">
                <a16:creationId xmlns:a16="http://schemas.microsoft.com/office/drawing/2014/main" id="{89C9751E-C6B3-06B7-EE00-73325325A95D}"/>
              </a:ext>
            </a:extLst>
          </p:cNvPr>
          <p:cNvCxnSpPr>
            <a:stCxn id="68" idx="3"/>
            <a:endCxn id="72" idx="1"/>
          </p:cNvCxnSpPr>
          <p:nvPr/>
        </p:nvCxnSpPr>
        <p:spPr>
          <a:xfrm flipH="1">
            <a:off x="628073" y="3717509"/>
            <a:ext cx="6964218" cy="1242291"/>
          </a:xfrm>
          <a:prstGeom prst="bentConnector5">
            <a:avLst>
              <a:gd name="adj1" fmla="val -3282"/>
              <a:gd name="adj2" fmla="val 50000"/>
              <a:gd name="adj3" fmla="val 103282"/>
            </a:avLst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7860F836-A111-7DD4-7F42-69ECD840B111}"/>
              </a:ext>
            </a:extLst>
          </p:cNvPr>
          <p:cNvSpPr/>
          <p:nvPr/>
        </p:nvSpPr>
        <p:spPr>
          <a:xfrm>
            <a:off x="3057237" y="4668854"/>
            <a:ext cx="2032000" cy="5818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 Nova" panose="020B0504020202020204" pitchFamily="34" charset="0"/>
              </a:rPr>
              <a:t>Publication of promotions list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99DB18A-0695-03B4-14EF-20C2CE70D5A3}"/>
              </a:ext>
            </a:extLst>
          </p:cNvPr>
          <p:cNvCxnSpPr>
            <a:stCxn id="72" idx="3"/>
            <a:endCxn id="74" idx="1"/>
          </p:cNvCxnSpPr>
          <p:nvPr/>
        </p:nvCxnSpPr>
        <p:spPr>
          <a:xfrm flipV="1">
            <a:off x="2660073" y="4959799"/>
            <a:ext cx="397164" cy="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BB8E51B4-1D6C-C710-473B-4C2B025E3C11}"/>
              </a:ext>
            </a:extLst>
          </p:cNvPr>
          <p:cNvSpPr txBox="1"/>
          <p:nvPr/>
        </p:nvSpPr>
        <p:spPr>
          <a:xfrm>
            <a:off x="998276" y="5878915"/>
            <a:ext cx="6045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0C226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May be appealed in Sysper2 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7A10774-5A03-7B11-9C8C-2A9E01629211}"/>
              </a:ext>
            </a:extLst>
          </p:cNvPr>
          <p:cNvSpPr txBox="1"/>
          <p:nvPr/>
        </p:nvSpPr>
        <p:spPr>
          <a:xfrm>
            <a:off x="998276" y="6372862"/>
            <a:ext cx="6045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0C226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May be appealed using Art. 90.2 (Complaint)</a:t>
            </a:r>
            <a:endParaRPr lang="en-US" sz="1600" b="1" dirty="0">
              <a:solidFill>
                <a:srgbClr val="90C226"/>
              </a:solidFill>
              <a:latin typeface="Arial Nova" panose="020B05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D0A4CED-01A4-472C-ADE9-1FF2755889EA}"/>
              </a:ext>
            </a:extLst>
          </p:cNvPr>
          <p:cNvSpPr txBox="1"/>
          <p:nvPr/>
        </p:nvSpPr>
        <p:spPr>
          <a:xfrm>
            <a:off x="5089237" y="4556837"/>
            <a:ext cx="3171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Arial Nova" panose="020B0504020202020204" pitchFamily="34" charset="0"/>
              </a:rPr>
              <a:t>Promotion /reclassification</a:t>
            </a:r>
          </a:p>
          <a:p>
            <a:r>
              <a:rPr lang="en-US" sz="2000" dirty="0">
                <a:solidFill>
                  <a:schemeClr val="accent4"/>
                </a:solidFill>
                <a:latin typeface="Arial Nova" panose="020B0504020202020204" pitchFamily="34" charset="0"/>
              </a:rPr>
              <a:t>exercise</a:t>
            </a:r>
          </a:p>
        </p:txBody>
      </p:sp>
      <p:pic>
        <p:nvPicPr>
          <p:cNvPr id="95" name="Graphic 94" descr="Pin outline">
            <a:extLst>
              <a:ext uri="{FF2B5EF4-FFF2-40B4-BE49-F238E27FC236}">
                <a16:creationId xmlns:a16="http://schemas.microsoft.com/office/drawing/2014/main" id="{109DE40A-4469-18CB-CDF6-AC70E3CEC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5840873" y="1950605"/>
            <a:ext cx="382198" cy="382198"/>
          </a:xfrm>
          <a:prstGeom prst="rect">
            <a:avLst/>
          </a:prstGeom>
        </p:spPr>
      </p:pic>
      <p:pic>
        <p:nvPicPr>
          <p:cNvPr id="96" name="Graphic 95" descr="Pin outline">
            <a:extLst>
              <a:ext uri="{FF2B5EF4-FFF2-40B4-BE49-F238E27FC236}">
                <a16:creationId xmlns:a16="http://schemas.microsoft.com/office/drawing/2014/main" id="{01940F21-9CAC-D816-0610-5F6602CB0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7401192" y="3220370"/>
            <a:ext cx="382198" cy="382198"/>
          </a:xfrm>
          <a:prstGeom prst="rect">
            <a:avLst/>
          </a:prstGeom>
        </p:spPr>
      </p:pic>
      <p:pic>
        <p:nvPicPr>
          <p:cNvPr id="97" name="Graphic 96" descr="Pin outline">
            <a:extLst>
              <a:ext uri="{FF2B5EF4-FFF2-40B4-BE49-F238E27FC236}">
                <a16:creationId xmlns:a16="http://schemas.microsoft.com/office/drawing/2014/main" id="{27A82CCF-D14B-3D29-EFAE-691525EFF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38045" y="5815053"/>
            <a:ext cx="382198" cy="382198"/>
          </a:xfrm>
          <a:prstGeom prst="rect">
            <a:avLst/>
          </a:prstGeom>
        </p:spPr>
      </p:pic>
      <p:pic>
        <p:nvPicPr>
          <p:cNvPr id="99" name="Graphic 98" descr="Scales of justice outline">
            <a:extLst>
              <a:ext uri="{FF2B5EF4-FFF2-40B4-BE49-F238E27FC236}">
                <a16:creationId xmlns:a16="http://schemas.microsoft.com/office/drawing/2014/main" id="{1AEF663B-875A-F0B5-50D6-6861470E66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48921" y="4836874"/>
            <a:ext cx="477700" cy="477700"/>
          </a:xfrm>
          <a:prstGeom prst="rect">
            <a:avLst/>
          </a:prstGeom>
        </p:spPr>
      </p:pic>
      <p:pic>
        <p:nvPicPr>
          <p:cNvPr id="100" name="Graphic 99" descr="Scales of justice outline">
            <a:extLst>
              <a:ext uri="{FF2B5EF4-FFF2-40B4-BE49-F238E27FC236}">
                <a16:creationId xmlns:a16="http://schemas.microsoft.com/office/drawing/2014/main" id="{8CDD9006-2395-A3C3-2510-D0A5622CC8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596" y="6267762"/>
            <a:ext cx="477700" cy="477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A786E5-EA3C-C572-2EDE-CDD111246036}"/>
              </a:ext>
            </a:extLst>
          </p:cNvPr>
          <p:cNvSpPr txBox="1"/>
          <p:nvPr/>
        </p:nvSpPr>
        <p:spPr>
          <a:xfrm>
            <a:off x="4965554" y="256064"/>
            <a:ext cx="34971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400" dirty="0">
                <a:solidFill>
                  <a:schemeClr val="bg1"/>
                </a:solidFill>
                <a:latin typeface="Arial Nova" panose="020B0504020202020204" pitchFamily="34" charset="0"/>
              </a:rPr>
              <a:t>Staff representatives play a crucial role to ensure the </a:t>
            </a:r>
            <a:r>
              <a:rPr lang="en-IE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“comparison of merits” </a:t>
            </a:r>
            <a:r>
              <a:rPr lang="en-IE" sz="1400" dirty="0">
                <a:solidFill>
                  <a:schemeClr val="bg1"/>
                </a:solidFill>
                <a:latin typeface="Arial Nova" panose="020B0504020202020204" pitchFamily="34" charset="0"/>
              </a:rPr>
              <a:t>which is required by the Staff Regulations </a:t>
            </a:r>
          </a:p>
          <a:p>
            <a:r>
              <a:rPr lang="en-IE" sz="1400" dirty="0">
                <a:solidFill>
                  <a:schemeClr val="bg1"/>
                </a:solidFill>
                <a:latin typeface="Arial Nova" panose="020B0504020202020204" pitchFamily="34" charset="0"/>
              </a:rPr>
              <a:t>However: final decision is with DG!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67610E-6306-2FCF-33C3-8C13BFD398C8}"/>
              </a:ext>
            </a:extLst>
          </p:cNvPr>
          <p:cNvSpPr txBox="1"/>
          <p:nvPr/>
        </p:nvSpPr>
        <p:spPr>
          <a:xfrm>
            <a:off x="541596" y="1943731"/>
            <a:ext cx="84952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1200" b="1" dirty="0">
                <a:solidFill>
                  <a:srgbClr val="325B71"/>
                </a:solidFill>
                <a:latin typeface="Aptos Black" panose="020B0004020202020204" pitchFamily="34" charset="0"/>
              </a:rPr>
              <a:t>JANUARY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AE0123-EE37-27E3-243B-7C403708B5EE}"/>
              </a:ext>
            </a:extLst>
          </p:cNvPr>
          <p:cNvSpPr txBox="1"/>
          <p:nvPr/>
        </p:nvSpPr>
        <p:spPr>
          <a:xfrm>
            <a:off x="2826406" y="1951834"/>
            <a:ext cx="95038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1200" b="1" dirty="0">
                <a:solidFill>
                  <a:srgbClr val="325B71"/>
                </a:solidFill>
                <a:latin typeface="Aptos Black" panose="020B0004020202020204" pitchFamily="34" charset="0"/>
              </a:rPr>
              <a:t>FEBRUARY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24BFC7-45D1-BB34-B4E7-4BD345C80519}"/>
              </a:ext>
            </a:extLst>
          </p:cNvPr>
          <p:cNvSpPr txBox="1"/>
          <p:nvPr/>
        </p:nvSpPr>
        <p:spPr>
          <a:xfrm>
            <a:off x="6479308" y="1957968"/>
            <a:ext cx="73302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1200" b="1" dirty="0">
                <a:solidFill>
                  <a:srgbClr val="325B71"/>
                </a:solidFill>
                <a:latin typeface="Aptos Black" panose="020B0004020202020204" pitchFamily="34" charset="0"/>
              </a:rPr>
              <a:t>MARCH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7468C7-9C01-0C4E-20F8-5509D6A24AAA}"/>
              </a:ext>
            </a:extLst>
          </p:cNvPr>
          <p:cNvSpPr txBox="1"/>
          <p:nvPr/>
        </p:nvSpPr>
        <p:spPr>
          <a:xfrm>
            <a:off x="563685" y="3187353"/>
            <a:ext cx="60625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1200" b="1" dirty="0">
                <a:solidFill>
                  <a:srgbClr val="325B71"/>
                </a:solidFill>
                <a:latin typeface="Aptos Black" panose="020B0004020202020204" pitchFamily="34" charset="0"/>
              </a:rPr>
              <a:t>APRIL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A8D9B9-555B-9729-7570-ABD70261200A}"/>
              </a:ext>
            </a:extLst>
          </p:cNvPr>
          <p:cNvSpPr txBox="1"/>
          <p:nvPr/>
        </p:nvSpPr>
        <p:spPr>
          <a:xfrm>
            <a:off x="3072999" y="3210368"/>
            <a:ext cx="49763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1200" b="1" dirty="0">
                <a:solidFill>
                  <a:srgbClr val="325B71"/>
                </a:solidFill>
                <a:latin typeface="Aptos Black" panose="020B0004020202020204" pitchFamily="34" charset="0"/>
              </a:rPr>
              <a:t>MAY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A7B796-AB2A-70E5-61E9-51CA99DA4CC7}"/>
              </a:ext>
            </a:extLst>
          </p:cNvPr>
          <p:cNvSpPr txBox="1"/>
          <p:nvPr/>
        </p:nvSpPr>
        <p:spPr>
          <a:xfrm>
            <a:off x="6631708" y="2110368"/>
            <a:ext cx="73302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1200" b="1" dirty="0">
                <a:solidFill>
                  <a:srgbClr val="325B71"/>
                </a:solidFill>
                <a:latin typeface="Aptos Black" panose="020B0004020202020204" pitchFamily="34" charset="0"/>
              </a:rPr>
              <a:t>MARCH</a:t>
            </a:r>
          </a:p>
        </p:txBody>
      </p:sp>
    </p:spTree>
    <p:extLst>
      <p:ext uri="{BB962C8B-B14F-4D97-AF65-F5344CB8AC3E}">
        <p14:creationId xmlns:p14="http://schemas.microsoft.com/office/powerpoint/2010/main" val="108504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61" grpId="0" animBg="1"/>
      <p:bldP spid="62" grpId="0" animBg="1"/>
      <p:bldP spid="63" grpId="0" animBg="1"/>
      <p:bldP spid="66" grpId="0" animBg="1"/>
      <p:bldP spid="67" grpId="0" animBg="1"/>
      <p:bldP spid="68" grpId="0" animBg="1"/>
      <p:bldP spid="72" grpId="0" animBg="1"/>
      <p:bldP spid="74" grpId="0" animBg="1"/>
      <p:bldP spid="76" grpId="0"/>
      <p:bldP spid="77" grpId="0"/>
      <p:bldP spid="79" grpId="0"/>
      <p:bldP spid="13" grpId="0"/>
      <p:bldP spid="2" grpId="0"/>
      <p:bldP spid="3" grpId="0"/>
      <p:bldP spid="6" grpId="0"/>
      <p:bldP spid="8" grpId="0"/>
      <p:bldP spid="11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BDA4C39-80D3-6821-C14E-AC5D340AF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43" y="742053"/>
            <a:ext cx="6264000" cy="1143000"/>
          </a:xfrm>
        </p:spPr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Average promotion pace</a:t>
            </a:r>
            <a:endParaRPr lang="en-GB" dirty="0">
              <a:latin typeface="Arial Nova" panose="020B050402020202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4ECFDCE-9F52-658A-5BB9-35CE4D6AE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6F8CA57-E0A8-4248-B3D1-8BEDBC821454}" type="slidenum">
              <a:rPr lang="it-IT" smtClean="0"/>
              <a:t>4</a:t>
            </a:fld>
            <a:endParaRPr lang="it-IT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714B8642-3ABA-4961-58E0-3F1A000EA2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384561"/>
              </p:ext>
            </p:extLst>
          </p:nvPr>
        </p:nvGraphicFramePr>
        <p:xfrm>
          <a:off x="681989" y="1407057"/>
          <a:ext cx="7780021" cy="42676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99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2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3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4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64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16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</a:rPr>
                        <a:t>Grade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</a:rPr>
                        <a:t>Assistants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</a:rPr>
                        <a:t>years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</a:rPr>
                        <a:t>Administrators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</a:rPr>
                        <a:t>years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</a:rPr>
                        <a:t>Assistants/Clerks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kern="1200" dirty="0">
                          <a:effectLst/>
                        </a:rPr>
                        <a:t>years</a:t>
                      </a:r>
                      <a:endParaRPr lang="en-GB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9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13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—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15%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6,5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9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12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—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15%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6,5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9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—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25%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9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10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20%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25%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9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9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8%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12,5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25%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9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8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25%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33%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9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7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25%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36%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2,8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9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6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25%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36%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2,8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—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9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5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25%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36%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2,8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12%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8,3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9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4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33%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—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15%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6,5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9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33%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—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17%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5,8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9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33%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—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20%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9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33%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3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—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>
                          <a:effectLst/>
                        </a:rPr>
                        <a:t>25%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u="none" strike="noStrike" dirty="0">
                          <a:effectLst/>
                        </a:rPr>
                        <a:t>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E072909-1E1F-658D-C79D-E4BE205608FF}"/>
              </a:ext>
            </a:extLst>
          </p:cNvPr>
          <p:cNvSpPr txBox="1"/>
          <p:nvPr/>
        </p:nvSpPr>
        <p:spPr>
          <a:xfrm>
            <a:off x="594843" y="5861685"/>
            <a:ext cx="5560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err="1">
                <a:solidFill>
                  <a:srgbClr val="90C226"/>
                </a:solidFill>
                <a:latin typeface="Arial Nova" panose="020B0504020202020204" pitchFamily="34" charset="0"/>
              </a:rPr>
              <a:t>These</a:t>
            </a:r>
            <a:r>
              <a:rPr lang="fr-BE" sz="2000" dirty="0">
                <a:solidFill>
                  <a:srgbClr val="90C226"/>
                </a:solidFill>
                <a:latin typeface="Arial Nova" panose="020B0504020202020204" pitchFamily="34" charset="0"/>
              </a:rPr>
              <a:t> are collective, not </a:t>
            </a:r>
            <a:r>
              <a:rPr lang="fr-BE" sz="2000" dirty="0" err="1">
                <a:solidFill>
                  <a:srgbClr val="90C226"/>
                </a:solidFill>
                <a:latin typeface="Arial Nova" panose="020B0504020202020204" pitchFamily="34" charset="0"/>
              </a:rPr>
              <a:t>individual</a:t>
            </a:r>
            <a:r>
              <a:rPr lang="fr-BE" sz="2000" dirty="0">
                <a:solidFill>
                  <a:srgbClr val="90C226"/>
                </a:solidFill>
                <a:latin typeface="Arial Nova" panose="020B0504020202020204" pitchFamily="34" charset="0"/>
              </a:rPr>
              <a:t> </a:t>
            </a:r>
            <a:r>
              <a:rPr lang="fr-BE" sz="2000" dirty="0" err="1">
                <a:solidFill>
                  <a:srgbClr val="90C226"/>
                </a:solidFill>
                <a:latin typeface="Arial Nova" panose="020B0504020202020204" pitchFamily="34" charset="0"/>
              </a:rPr>
              <a:t>guarantees</a:t>
            </a:r>
            <a:r>
              <a:rPr lang="fr-BE" sz="2000" dirty="0">
                <a:solidFill>
                  <a:srgbClr val="90C226"/>
                </a:solidFill>
                <a:latin typeface="Arial Nova" panose="020B0504020202020204" pitchFamily="34" charset="0"/>
              </a:rPr>
              <a:t>! </a:t>
            </a:r>
          </a:p>
          <a:p>
            <a:r>
              <a:rPr lang="fr-BE" sz="2000" dirty="0">
                <a:solidFill>
                  <a:srgbClr val="99CA3C"/>
                </a:solidFill>
                <a:latin typeface="Arial Nova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</a:t>
            </a:r>
            <a:r>
              <a:rPr lang="fr-BE" sz="2000" dirty="0" err="1">
                <a:solidFill>
                  <a:srgbClr val="99CA3C"/>
                </a:solidFill>
                <a:latin typeface="Arial Nova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</a:t>
            </a:r>
            <a:r>
              <a:rPr lang="fr-BE" sz="2000" dirty="0">
                <a:solidFill>
                  <a:srgbClr val="99CA3C"/>
                </a:solidFill>
                <a:latin typeface="Arial Nova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the Staff </a:t>
            </a:r>
            <a:r>
              <a:rPr lang="fr-BE" sz="2000" dirty="0" err="1">
                <a:solidFill>
                  <a:srgbClr val="90C226"/>
                </a:solidFill>
                <a:latin typeface="Arial Nova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Regulations</a:t>
            </a:r>
            <a:endParaRPr lang="en-GB" sz="2000" dirty="0">
              <a:solidFill>
                <a:srgbClr val="90C226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7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4ECFDCE-9F52-658A-5BB9-35CE4D6AE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6F8CA57-E0A8-4248-B3D1-8BEDBC821454}" type="slidenum">
              <a:rPr lang="it-IT" smtClean="0"/>
              <a:t>5</a:t>
            </a:fld>
            <a:endParaRPr lang="it-IT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9C3ED5-950B-B678-EE16-2634D499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38" y="484845"/>
            <a:ext cx="6264000" cy="1143000"/>
          </a:xfrm>
        </p:spPr>
        <p:txBody>
          <a:bodyPr>
            <a:noAutofit/>
          </a:bodyPr>
          <a:lstStyle/>
          <a:p>
            <a:r>
              <a:rPr lang="en-US" dirty="0">
                <a:latin typeface="Arial Nova" panose="020B0504020202020204" pitchFamily="34" charset="0"/>
              </a:rPr>
              <a:t>Average reclassification pace</a:t>
            </a:r>
            <a:endParaRPr lang="en-GB" dirty="0">
              <a:latin typeface="Arial Nova" panose="020B0504020202020204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6A2B54E-0603-3B5A-0190-DA3B6BC50FB0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F8CA57-E0A8-4248-B3D1-8BEDBC821454}" type="slidenum">
              <a:rPr lang="it-IT" smtClean="0"/>
              <a:pPr/>
              <a:t>5</a:t>
            </a:fld>
            <a:endParaRPr lang="it-IT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3B66B13-6795-979F-7729-886F7ECAD7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15397"/>
              </p:ext>
            </p:extLst>
          </p:nvPr>
        </p:nvGraphicFramePr>
        <p:xfrm>
          <a:off x="542400" y="1132196"/>
          <a:ext cx="8268511" cy="43981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11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9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4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3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dirty="0"/>
                        <a:t>FG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dirty="0"/>
                        <a:t>Grade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dirty="0"/>
                        <a:t>bracket</a:t>
                      </a:r>
                      <a:endParaRPr lang="en-GB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dirty="0"/>
                        <a:t>Average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dirty="0">
                          <a:solidFill>
                            <a:schemeClr val="accent4"/>
                          </a:solidFill>
                        </a:rPr>
                        <a:t>IV</a:t>
                      </a:r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dirty="0">
                          <a:solidFill>
                            <a:schemeClr val="accent4"/>
                          </a:solidFill>
                        </a:rPr>
                        <a:t>17</a:t>
                      </a:r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dirty="0">
                          <a:solidFill>
                            <a:schemeClr val="accent4"/>
                          </a:solidFill>
                        </a:rPr>
                        <a:t>[6,</a:t>
                      </a:r>
                      <a:r>
                        <a:rPr lang="en-IE" baseline="0" dirty="0">
                          <a:solidFill>
                            <a:schemeClr val="accent4"/>
                          </a:solidFill>
                        </a:rPr>
                        <a:t> 10]</a:t>
                      </a:r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dirty="0"/>
                        <a:t>8</a:t>
                      </a:r>
                      <a:endParaRPr lang="en-GB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02570380"/>
                  </a:ext>
                </a:extLst>
              </a:tr>
              <a:tr h="287159">
                <a:tc>
                  <a:txBody>
                    <a:bodyPr/>
                    <a:lstStyle/>
                    <a:p>
                      <a:pPr algn="ctr" rtl="0" fontAlgn="ctr"/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dirty="0">
                          <a:solidFill>
                            <a:schemeClr val="accent4"/>
                          </a:solidFill>
                        </a:rPr>
                        <a:t>16</a:t>
                      </a:r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dirty="0">
                          <a:solidFill>
                            <a:schemeClr val="accent4"/>
                          </a:solidFill>
                        </a:rPr>
                        <a:t>[5, 7]</a:t>
                      </a:r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dirty="0"/>
                        <a:t>6</a:t>
                      </a:r>
                      <a:endParaRPr lang="en-GB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5549205"/>
                  </a:ext>
                </a:extLst>
              </a:tr>
              <a:tr h="287159">
                <a:tc>
                  <a:txBody>
                    <a:bodyPr/>
                    <a:lstStyle/>
                    <a:p>
                      <a:pPr algn="ctr" rtl="0" fontAlgn="ctr"/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dirty="0">
                          <a:solidFill>
                            <a:schemeClr val="accent4"/>
                          </a:solidFill>
                        </a:rPr>
                        <a:t>15</a:t>
                      </a:r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dirty="0">
                          <a:solidFill>
                            <a:schemeClr val="accent4"/>
                          </a:solidFill>
                        </a:rPr>
                        <a:t>[4, 6]</a:t>
                      </a:r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dirty="0"/>
                        <a:t>5</a:t>
                      </a:r>
                      <a:endParaRPr lang="en-GB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32559234"/>
                  </a:ext>
                </a:extLst>
              </a:tr>
              <a:tr h="287159">
                <a:tc>
                  <a:txBody>
                    <a:bodyPr/>
                    <a:lstStyle/>
                    <a:p>
                      <a:pPr algn="ctr" rtl="0" fontAlgn="ctr"/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dirty="0">
                          <a:solidFill>
                            <a:schemeClr val="accent4"/>
                          </a:solidFill>
                        </a:rPr>
                        <a:t>14</a:t>
                      </a:r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dirty="0">
                          <a:solidFill>
                            <a:schemeClr val="accent4"/>
                          </a:solidFill>
                        </a:rPr>
                        <a:t>[3,</a:t>
                      </a:r>
                      <a:r>
                        <a:rPr lang="en-IE" baseline="0" dirty="0">
                          <a:solidFill>
                            <a:schemeClr val="accent4"/>
                          </a:solidFill>
                        </a:rPr>
                        <a:t> 5]</a:t>
                      </a:r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dirty="0"/>
                        <a:t>4</a:t>
                      </a:r>
                      <a:endParaRPr lang="en-GB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89324529"/>
                  </a:ext>
                </a:extLst>
              </a:tr>
              <a:tr h="287159">
                <a:tc>
                  <a:txBody>
                    <a:bodyPr/>
                    <a:lstStyle/>
                    <a:p>
                      <a:pPr algn="ctr" rtl="0" fontAlgn="ctr"/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dirty="0">
                          <a:solidFill>
                            <a:schemeClr val="accent4"/>
                          </a:solidFill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dirty="0">
                          <a:solidFill>
                            <a:schemeClr val="accent4"/>
                          </a:solidFill>
                        </a:rPr>
                        <a:t>[3,</a:t>
                      </a:r>
                      <a:r>
                        <a:rPr lang="en-IE" baseline="0" dirty="0">
                          <a:solidFill>
                            <a:schemeClr val="accent4"/>
                          </a:solidFill>
                        </a:rPr>
                        <a:t> 5]</a:t>
                      </a:r>
                      <a:r>
                        <a:rPr lang="en-GB" dirty="0">
                          <a:solidFill>
                            <a:schemeClr val="accent4"/>
                          </a:solidFill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1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dirty="0">
                          <a:solidFill>
                            <a:schemeClr val="accent4"/>
                          </a:solidFill>
                        </a:rPr>
                        <a:t>III</a:t>
                      </a:r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dirty="0">
                          <a:solidFill>
                            <a:schemeClr val="accent4"/>
                          </a:solidFill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4"/>
                          </a:solidFill>
                        </a:rPr>
                        <a:t> </a:t>
                      </a:r>
                      <a:r>
                        <a:rPr lang="en-IE" dirty="0">
                          <a:solidFill>
                            <a:schemeClr val="accent4"/>
                          </a:solidFill>
                        </a:rPr>
                        <a:t>[6,</a:t>
                      </a:r>
                      <a:r>
                        <a:rPr lang="en-IE" baseline="0" dirty="0">
                          <a:solidFill>
                            <a:schemeClr val="accent4"/>
                          </a:solidFill>
                        </a:rPr>
                        <a:t> 10]</a:t>
                      </a:r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dirty="0"/>
                        <a:t>8</a:t>
                      </a:r>
                      <a:endParaRPr lang="en-GB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159">
                <a:tc>
                  <a:txBody>
                    <a:bodyPr/>
                    <a:lstStyle/>
                    <a:p>
                      <a:pPr algn="ctr" rtl="0" fontAlgn="ctr"/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dirty="0">
                          <a:solidFill>
                            <a:schemeClr val="accent4"/>
                          </a:solidFill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>
                          <a:solidFill>
                            <a:schemeClr val="accent4"/>
                          </a:solidFill>
                        </a:rPr>
                        <a:t>[5, 7]</a:t>
                      </a:r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dirty="0"/>
                        <a:t>6</a:t>
                      </a:r>
                      <a:endParaRPr lang="en-GB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59">
                <a:tc>
                  <a:txBody>
                    <a:bodyPr/>
                    <a:lstStyle/>
                    <a:p>
                      <a:pPr algn="ctr" rtl="0" fontAlgn="ctr"/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dirty="0">
                          <a:solidFill>
                            <a:schemeClr val="accent4"/>
                          </a:solidFill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dirty="0">
                          <a:solidFill>
                            <a:schemeClr val="accent4"/>
                          </a:solidFill>
                        </a:rPr>
                        <a:t>[4, 6]</a:t>
                      </a:r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dirty="0"/>
                        <a:t>5</a:t>
                      </a:r>
                      <a:endParaRPr lang="en-GB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159">
                <a:tc>
                  <a:txBody>
                    <a:bodyPr/>
                    <a:lstStyle/>
                    <a:p>
                      <a:pPr algn="ctr" rtl="0" fontAlgn="ctr"/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dirty="0">
                          <a:solidFill>
                            <a:schemeClr val="accent4"/>
                          </a:solidFill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>
                          <a:solidFill>
                            <a:schemeClr val="accent4"/>
                          </a:solidFill>
                        </a:rPr>
                        <a:t>[3,</a:t>
                      </a:r>
                      <a:r>
                        <a:rPr lang="en-IE" baseline="0" dirty="0">
                          <a:solidFill>
                            <a:schemeClr val="accent4"/>
                          </a:solidFill>
                        </a:rPr>
                        <a:t> 5]</a:t>
                      </a:r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159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4"/>
                          </a:solidFill>
                        </a:rPr>
                        <a:t>II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dirty="0">
                          <a:solidFill>
                            <a:schemeClr val="accent4"/>
                          </a:solidFill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dirty="0">
                          <a:solidFill>
                            <a:schemeClr val="accent4"/>
                          </a:solidFill>
                        </a:rPr>
                        <a:t>[6,</a:t>
                      </a:r>
                      <a:r>
                        <a:rPr lang="en-IE" baseline="0" dirty="0">
                          <a:solidFill>
                            <a:schemeClr val="accent4"/>
                          </a:solidFill>
                        </a:rPr>
                        <a:t> 10]</a:t>
                      </a:r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dirty="0"/>
                        <a:t>8</a:t>
                      </a:r>
                      <a:endParaRPr lang="en-GB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159">
                <a:tc>
                  <a:txBody>
                    <a:bodyPr/>
                    <a:lstStyle/>
                    <a:p>
                      <a:pPr algn="ctr" rtl="0" fontAlgn="ctr"/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dirty="0">
                          <a:solidFill>
                            <a:schemeClr val="accent4"/>
                          </a:solidFill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>
                          <a:solidFill>
                            <a:schemeClr val="accent4"/>
                          </a:solidFill>
                        </a:rPr>
                        <a:t>[5, 7]</a:t>
                      </a:r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dirty="0"/>
                        <a:t>6</a:t>
                      </a:r>
                      <a:endParaRPr lang="en-GB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159">
                <a:tc>
                  <a:txBody>
                    <a:bodyPr/>
                    <a:lstStyle/>
                    <a:p>
                      <a:pPr algn="ctr" rtl="0" fontAlgn="ctr"/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dirty="0">
                          <a:solidFill>
                            <a:schemeClr val="accent4"/>
                          </a:solidFill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>
                          <a:solidFill>
                            <a:schemeClr val="accent4"/>
                          </a:solidFill>
                        </a:rPr>
                        <a:t>[3,</a:t>
                      </a:r>
                      <a:r>
                        <a:rPr lang="en-IE" baseline="0" dirty="0">
                          <a:solidFill>
                            <a:schemeClr val="accent4"/>
                          </a:solidFill>
                        </a:rPr>
                        <a:t> 5]</a:t>
                      </a:r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1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dirty="0">
                          <a:solidFill>
                            <a:schemeClr val="accent4"/>
                          </a:solidFill>
                        </a:rPr>
                        <a:t>I</a:t>
                      </a:r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dirty="0">
                          <a:solidFill>
                            <a:schemeClr val="accent4"/>
                          </a:solidFill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dirty="0">
                          <a:solidFill>
                            <a:schemeClr val="accent4"/>
                          </a:solidFill>
                        </a:rPr>
                        <a:t>[6,</a:t>
                      </a:r>
                      <a:r>
                        <a:rPr lang="en-IE" baseline="0" dirty="0">
                          <a:solidFill>
                            <a:schemeClr val="accent4"/>
                          </a:solidFill>
                        </a:rPr>
                        <a:t> 10]</a:t>
                      </a:r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dirty="0"/>
                        <a:t>8</a:t>
                      </a:r>
                      <a:endParaRPr lang="en-GB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7159">
                <a:tc>
                  <a:txBody>
                    <a:bodyPr/>
                    <a:lstStyle/>
                    <a:p>
                      <a:pPr algn="ctr" rtl="0" fontAlgn="ctr"/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dirty="0">
                          <a:solidFill>
                            <a:schemeClr val="accent4"/>
                          </a:solidFill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dirty="0">
                          <a:solidFill>
                            <a:schemeClr val="accent4"/>
                          </a:solidFill>
                        </a:rPr>
                        <a:t>[3,</a:t>
                      </a:r>
                      <a:r>
                        <a:rPr lang="en-IE" baseline="0" dirty="0">
                          <a:solidFill>
                            <a:schemeClr val="accent4"/>
                          </a:solidFill>
                        </a:rPr>
                        <a:t> 5]</a:t>
                      </a:r>
                      <a:endParaRPr lang="en-GB" dirty="0">
                        <a:solidFill>
                          <a:schemeClr val="accent4"/>
                        </a:solidFill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1D9E004-A12E-267F-E9D2-B3C22A447869}"/>
              </a:ext>
            </a:extLst>
          </p:cNvPr>
          <p:cNvSpPr txBox="1"/>
          <p:nvPr/>
        </p:nvSpPr>
        <p:spPr>
          <a:xfrm>
            <a:off x="542400" y="5823744"/>
            <a:ext cx="5560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err="1">
                <a:solidFill>
                  <a:srgbClr val="90C226"/>
                </a:solidFill>
                <a:latin typeface="Arial Nova" panose="020B0504020202020204" pitchFamily="34" charset="0"/>
              </a:rPr>
              <a:t>These</a:t>
            </a:r>
            <a:r>
              <a:rPr lang="fr-BE" sz="2000" dirty="0">
                <a:solidFill>
                  <a:srgbClr val="90C226"/>
                </a:solidFill>
                <a:latin typeface="Arial Nova" panose="020B0504020202020204" pitchFamily="34" charset="0"/>
              </a:rPr>
              <a:t> are collective, not </a:t>
            </a:r>
            <a:r>
              <a:rPr lang="fr-BE" sz="2000" dirty="0" err="1">
                <a:solidFill>
                  <a:srgbClr val="90C226"/>
                </a:solidFill>
                <a:latin typeface="Arial Nova" panose="020B0504020202020204" pitchFamily="34" charset="0"/>
              </a:rPr>
              <a:t>individual</a:t>
            </a:r>
            <a:r>
              <a:rPr lang="fr-BE" sz="2000" dirty="0">
                <a:solidFill>
                  <a:srgbClr val="90C226"/>
                </a:solidFill>
                <a:latin typeface="Arial Nova" panose="020B0504020202020204" pitchFamily="34" charset="0"/>
              </a:rPr>
              <a:t> </a:t>
            </a:r>
            <a:r>
              <a:rPr lang="fr-BE" sz="2000" dirty="0" err="1">
                <a:solidFill>
                  <a:srgbClr val="90C226"/>
                </a:solidFill>
                <a:latin typeface="Arial Nova" panose="020B0504020202020204" pitchFamily="34" charset="0"/>
              </a:rPr>
              <a:t>guarantees</a:t>
            </a:r>
            <a:r>
              <a:rPr lang="fr-BE" sz="2000" dirty="0">
                <a:solidFill>
                  <a:srgbClr val="90C226"/>
                </a:solidFill>
                <a:latin typeface="Arial Nova" panose="020B0504020202020204" pitchFamily="34" charset="0"/>
              </a:rPr>
              <a:t>! </a:t>
            </a:r>
          </a:p>
          <a:p>
            <a:r>
              <a:rPr lang="fr-BE" sz="2000" dirty="0">
                <a:solidFill>
                  <a:srgbClr val="99CA3C"/>
                </a:solidFill>
                <a:latin typeface="Arial Nova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</a:t>
            </a:r>
            <a:r>
              <a:rPr lang="fr-BE" sz="2000" dirty="0" err="1">
                <a:solidFill>
                  <a:srgbClr val="99CA3C"/>
                </a:solidFill>
                <a:latin typeface="Arial Nova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</a:t>
            </a:r>
            <a:r>
              <a:rPr lang="fr-BE" sz="2000" dirty="0">
                <a:solidFill>
                  <a:srgbClr val="99CA3C"/>
                </a:solidFill>
                <a:latin typeface="Arial Nova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the </a:t>
            </a:r>
            <a:r>
              <a:rPr lang="fr-BE" sz="2000" dirty="0" err="1">
                <a:solidFill>
                  <a:srgbClr val="90C226"/>
                </a:solidFill>
                <a:latin typeface="Arial Nova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GIPs</a:t>
            </a:r>
            <a:endParaRPr lang="en-GB" sz="2000" dirty="0">
              <a:solidFill>
                <a:srgbClr val="90C226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8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57679C-EFD8-0CB4-E108-2C0EE55E2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GB" dirty="0">
                <a:latin typeface="Arial Nova" panose="020B0504020202020204" pitchFamily="34" charset="0"/>
              </a:rPr>
              <a:t>Reference dates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7DACF3A-746C-2993-5369-605027B073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574483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151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57679C-EFD8-0CB4-E108-2C0EE55E2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GB" sz="3800">
                <a:latin typeface="Arial Nova" panose="020B0504020202020204" pitchFamily="34" charset="0"/>
              </a:rPr>
              <a:t>June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BE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BE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BE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BE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BE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BE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BE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9A0B3DA-2182-D479-07FA-CF81C40E6B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439737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4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992B29F7-8015-94C9-2628-1FFE1D1E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54" y="816638"/>
            <a:ext cx="2993813" cy="2177175"/>
          </a:xfrm>
        </p:spPr>
        <p:txBody>
          <a:bodyPr anchor="ctr">
            <a:normAutofit/>
          </a:bodyPr>
          <a:lstStyle/>
          <a:p>
            <a:r>
              <a:rPr lang="en-IE" sz="2500" dirty="0">
                <a:latin typeface="Arial Nova" panose="020B0504020202020204" pitchFamily="34" charset="0"/>
              </a:rPr>
              <a:t>Appeal</a:t>
            </a:r>
            <a:br>
              <a:rPr lang="en-IE" sz="2500" dirty="0">
                <a:latin typeface="Arial Nova" panose="020B0504020202020204" pitchFamily="34" charset="0"/>
              </a:rPr>
            </a:br>
            <a:r>
              <a:rPr lang="en-IE" sz="2500" dirty="0">
                <a:solidFill>
                  <a:schemeClr val="accent4"/>
                </a:solidFill>
                <a:latin typeface="Arial Nova" panose="020B0504020202020204" pitchFamily="34" charset="0"/>
              </a:rPr>
              <a:t>Negative consequences?</a:t>
            </a:r>
            <a:endParaRPr lang="en-GB" sz="2500" dirty="0">
              <a:solidFill>
                <a:schemeClr val="accent4"/>
              </a:solidFill>
              <a:latin typeface="Arial Nova" panose="020B0504020202020204" pitchFamily="34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6530B02-6EE3-6ACD-19B3-0DA0EA2C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6F8CA57-E0A8-4248-B3D1-8BEDBC821454}" type="slidenum">
              <a:rPr lang="it-IT" smtClean="0"/>
              <a:pPr>
                <a:spcAft>
                  <a:spcPts val="600"/>
                </a:spcAft>
              </a:pPr>
              <a:t>8</a:t>
            </a:fld>
            <a:endParaRPr lang="it-IT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C2FACF3-35C0-3250-1C17-9E8065AC8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201" y="867564"/>
            <a:ext cx="3464779" cy="5224724"/>
          </a:xfrm>
        </p:spPr>
        <p:txBody>
          <a:bodyPr anchor="ctr">
            <a:normAutofit/>
          </a:bodyPr>
          <a:lstStyle/>
          <a:p>
            <a:pPr>
              <a:buClr>
                <a:schemeClr val="accent4"/>
              </a:buClr>
            </a:pPr>
            <a:r>
              <a:rPr lang="en-US" dirty="0">
                <a:solidFill>
                  <a:srgbClr val="90C226"/>
                </a:solidFill>
                <a:latin typeface="Arial Nova" panose="020B0504020202020204" pitchFamily="34" charset="0"/>
              </a:rPr>
              <a:t>Only the members of the Joint Promotion/Reclassification Committee will decide on your appeal and promotion/reclassification – your </a:t>
            </a:r>
            <a:r>
              <a:rPr lang="en-US" dirty="0" err="1">
                <a:solidFill>
                  <a:srgbClr val="90C226"/>
                </a:solidFill>
                <a:latin typeface="Arial Nova" panose="020B0504020202020204" pitchFamily="34" charset="0"/>
              </a:rPr>
              <a:t>HoU</a:t>
            </a:r>
            <a:r>
              <a:rPr lang="en-US" dirty="0">
                <a:solidFill>
                  <a:srgbClr val="90C226"/>
                </a:solidFill>
                <a:latin typeface="Arial Nova" panose="020B0504020202020204" pitchFamily="34" charset="0"/>
              </a:rPr>
              <a:t>, your Director are not involved anymore in this and cannot see your appeal!</a:t>
            </a:r>
          </a:p>
          <a:p>
            <a:pPr marL="0" indent="0">
              <a:buClr>
                <a:schemeClr val="accent4"/>
              </a:buClr>
              <a:buNone/>
            </a:pPr>
            <a:endParaRPr lang="en-US" dirty="0">
              <a:solidFill>
                <a:srgbClr val="90C226"/>
              </a:solidFill>
              <a:latin typeface="Arial Nova" panose="020B05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en-US" dirty="0">
                <a:solidFill>
                  <a:srgbClr val="90C226"/>
                </a:solidFill>
                <a:latin typeface="Arial Nova" panose="020B0504020202020204" pitchFamily="34" charset="0"/>
              </a:rPr>
              <a:t>If you get a promotion/reclassification via an appeal </a:t>
            </a:r>
            <a:r>
              <a:rPr lang="en-US" dirty="0">
                <a:solidFill>
                  <a:schemeClr val="accent4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rgbClr val="90C226"/>
                </a:solidFill>
                <a:latin typeface="Arial Nova" panose="020B0504020202020204" pitchFamily="34" charset="0"/>
                <a:sym typeface="Wingdings" panose="05000000000000000000" pitchFamily="2" charset="2"/>
              </a:rPr>
              <a:t> one problem less for them next year</a:t>
            </a:r>
            <a:endParaRPr lang="en-US" dirty="0">
              <a:solidFill>
                <a:srgbClr val="90C226"/>
              </a:solidFill>
              <a:latin typeface="Arial Nova" panose="020B0504020202020204" pitchFamily="34" charset="0"/>
            </a:endParaRPr>
          </a:p>
        </p:txBody>
      </p:sp>
      <p:pic>
        <p:nvPicPr>
          <p:cNvPr id="5" name="Picture 4" descr="A person holding glasses to her mouth&#10;&#10;AI-generated content may be incorrect.">
            <a:extLst>
              <a:ext uri="{FF2B5EF4-FFF2-40B4-BE49-F238E27FC236}">
                <a16:creationId xmlns:a16="http://schemas.microsoft.com/office/drawing/2014/main" id="{60126152-4241-46F8-B7EE-F7AC9813D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0826" y="2176215"/>
            <a:ext cx="7810075" cy="52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6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2F87CA5-A178-ECFB-DEF7-6DBF7499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143000"/>
          </a:xfrm>
        </p:spPr>
        <p:txBody>
          <a:bodyPr>
            <a:normAutofit/>
          </a:bodyPr>
          <a:lstStyle/>
          <a:p>
            <a:r>
              <a:rPr lang="en-GB" dirty="0"/>
              <a:t>APPEAL DOS AND DON’TS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949A50-7DE1-DC73-3FB1-E96A35343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3151"/>
            <a:ext cx="7099738" cy="4525963"/>
          </a:xfrm>
        </p:spPr>
        <p:txBody>
          <a:bodyPr>
            <a:noAutofit/>
          </a:bodyPr>
          <a:lstStyle/>
          <a:p>
            <a:pPr>
              <a:buClr>
                <a:schemeClr val="accent4"/>
              </a:buClr>
            </a:pPr>
            <a:r>
              <a:rPr lang="en-US" sz="2000" dirty="0">
                <a:solidFill>
                  <a:srgbClr val="90C226"/>
                </a:solidFill>
                <a:latin typeface="Arial Nova" panose="020B0504020202020204" pitchFamily="34" charset="0"/>
              </a:rPr>
              <a:t>The promotion committee will </a:t>
            </a:r>
            <a:r>
              <a:rPr lang="en-US" sz="2000" dirty="0" err="1">
                <a:solidFill>
                  <a:srgbClr val="90C226"/>
                </a:solidFill>
                <a:latin typeface="Arial Nova" panose="020B0504020202020204" pitchFamily="34" charset="0"/>
              </a:rPr>
              <a:t>analyse</a:t>
            </a:r>
            <a:r>
              <a:rPr lang="en-US" sz="2000" dirty="0">
                <a:solidFill>
                  <a:srgbClr val="90C226"/>
                </a:solidFill>
                <a:latin typeface="Arial Nova" panose="020B0504020202020204" pitchFamily="34" charset="0"/>
              </a:rPr>
              <a:t> your appeal on the basis on these </a:t>
            </a:r>
            <a:r>
              <a:rPr lang="en-US" sz="2000" dirty="0">
                <a:solidFill>
                  <a:schemeClr val="accent4"/>
                </a:solidFill>
                <a:latin typeface="Arial Nova" panose="020B0504020202020204" pitchFamily="34" charset="0"/>
              </a:rPr>
              <a:t>3 elements</a:t>
            </a:r>
            <a:r>
              <a:rPr lang="en-US" sz="2000" dirty="0">
                <a:solidFill>
                  <a:srgbClr val="90C226"/>
                </a:solidFill>
                <a:latin typeface="Arial Nova" panose="020B0504020202020204" pitchFamily="34" charset="0"/>
              </a:rPr>
              <a:t>:</a:t>
            </a:r>
          </a:p>
          <a:p>
            <a:pPr lvl="1"/>
            <a:r>
              <a:rPr lang="en-US" sz="2000" dirty="0">
                <a:solidFill>
                  <a:schemeClr val="accent4"/>
                </a:solidFill>
                <a:latin typeface="Arial Nova" panose="020B0504020202020204" pitchFamily="34" charset="0"/>
              </a:rPr>
              <a:t>Merits, Responsibilities </a:t>
            </a:r>
            <a:r>
              <a:rPr lang="en-US" sz="2000" dirty="0">
                <a:solidFill>
                  <a:srgbClr val="90C226"/>
                </a:solidFill>
                <a:latin typeface="Arial Nova" panose="020B0504020202020204" pitchFamily="34" charset="0"/>
              </a:rPr>
              <a:t>(management and team leadership; financial, representation), </a:t>
            </a:r>
            <a:r>
              <a:rPr lang="en-US" sz="2000" dirty="0">
                <a:solidFill>
                  <a:schemeClr val="accent4"/>
                </a:solidFill>
                <a:latin typeface="Arial Nova" panose="020B0504020202020204" pitchFamily="34" charset="0"/>
              </a:rPr>
              <a:t>Languages</a:t>
            </a:r>
            <a:r>
              <a:rPr lang="en-US" sz="2000" dirty="0">
                <a:solidFill>
                  <a:srgbClr val="90C226"/>
                </a:solidFill>
                <a:latin typeface="Arial Nova" panose="020B0504020202020204" pitchFamily="34" charset="0"/>
              </a:rPr>
              <a:t> (used at work)</a:t>
            </a:r>
          </a:p>
          <a:p>
            <a:pPr marL="400050" lvl="1" indent="0">
              <a:buNone/>
            </a:pPr>
            <a:r>
              <a:rPr lang="en-US" sz="2000" dirty="0">
                <a:solidFill>
                  <a:srgbClr val="90C226"/>
                </a:solidFill>
                <a:latin typeface="Arial Nova" panose="020B0504020202020204" pitchFamily="34" charset="0"/>
              </a:rPr>
              <a:t>Draft </a:t>
            </a:r>
            <a:r>
              <a:rPr lang="en-US" sz="2000" dirty="0">
                <a:solidFill>
                  <a:schemeClr val="accent4"/>
                </a:solidFill>
                <a:latin typeface="Arial Nova" panose="020B0504020202020204" pitchFamily="34" charset="0"/>
              </a:rPr>
              <a:t>max. one A4 page</a:t>
            </a:r>
            <a:r>
              <a:rPr lang="en-US" sz="2000" dirty="0">
                <a:solidFill>
                  <a:srgbClr val="90C226"/>
                </a:solidFill>
                <a:latin typeface="Arial Nova" panose="020B0504020202020204" pitchFamily="34" charset="0"/>
              </a:rPr>
              <a:t>:</a:t>
            </a:r>
          </a:p>
          <a:p>
            <a:pPr lvl="1"/>
            <a:r>
              <a:rPr lang="en-US" sz="2000" dirty="0">
                <a:solidFill>
                  <a:schemeClr val="accent4"/>
                </a:solidFill>
                <a:latin typeface="Arial Nova" panose="020B0504020202020204" pitchFamily="34" charset="0"/>
              </a:rPr>
              <a:t>Add quotations from your reports </a:t>
            </a:r>
            <a:r>
              <a:rPr lang="en-US" sz="2000" dirty="0">
                <a:solidFill>
                  <a:srgbClr val="90C226"/>
                </a:solidFill>
                <a:latin typeface="Arial Nova" panose="020B0504020202020204" pitchFamily="34" charset="0"/>
              </a:rPr>
              <a:t>underlining your performance (</a:t>
            </a:r>
            <a:r>
              <a:rPr lang="en-US" sz="2000" dirty="0">
                <a:solidFill>
                  <a:schemeClr val="accent4"/>
                </a:solidFill>
                <a:latin typeface="Arial Nova" panose="020B0504020202020204" pitchFamily="34" charset="0"/>
              </a:rPr>
              <a:t>the most positive adjectives</a:t>
            </a:r>
            <a:r>
              <a:rPr lang="en-US" sz="2000" dirty="0">
                <a:solidFill>
                  <a:srgbClr val="90C226"/>
                </a:solidFill>
                <a:latin typeface="Arial Nova" panose="020B0504020202020204" pitchFamily="34" charset="0"/>
              </a:rPr>
              <a:t>)</a:t>
            </a:r>
          </a:p>
          <a:p>
            <a:pPr lvl="1"/>
            <a:r>
              <a:rPr lang="en-US" sz="2000">
                <a:solidFill>
                  <a:srgbClr val="90C226"/>
                </a:solidFill>
                <a:latin typeface="Arial Nova" panose="020B0504020202020204" pitchFamily="34" charset="0"/>
              </a:rPr>
              <a:t>Mention mobility or secondment</a:t>
            </a:r>
            <a:r>
              <a:rPr lang="hu-HU" sz="2000">
                <a:solidFill>
                  <a:srgbClr val="90C226"/>
                </a:solidFill>
                <a:latin typeface="Arial Nova" panose="020B0504020202020204" pitchFamily="34" charset="0"/>
              </a:rPr>
              <a:t> (e.g. interest of service)</a:t>
            </a:r>
            <a:endParaRPr lang="en-US" sz="2000" dirty="0">
              <a:solidFill>
                <a:srgbClr val="90C226"/>
              </a:solidFill>
              <a:latin typeface="Arial Nova" panose="020B0504020202020204" pitchFamily="34" charset="0"/>
            </a:endParaRPr>
          </a:p>
          <a:p>
            <a:pPr lvl="1"/>
            <a:r>
              <a:rPr lang="en-US" sz="2000" dirty="0">
                <a:solidFill>
                  <a:srgbClr val="90C226"/>
                </a:solidFill>
                <a:latin typeface="Arial Nova" panose="020B0504020202020204" pitchFamily="34" charset="0"/>
              </a:rPr>
              <a:t>NEVER refer to others, </a:t>
            </a:r>
            <a:r>
              <a:rPr lang="en-US" sz="2000" dirty="0">
                <a:solidFill>
                  <a:schemeClr val="accent4"/>
                </a:solidFill>
                <a:latin typeface="Arial Nova" panose="020B0504020202020204" pitchFamily="34" charset="0"/>
              </a:rPr>
              <a:t>NEVER </a:t>
            </a:r>
            <a:r>
              <a:rPr lang="en-US" sz="2000" dirty="0">
                <a:solidFill>
                  <a:srgbClr val="90C226"/>
                </a:solidFill>
                <a:latin typeface="Arial Nova" panose="020B0504020202020204" pitchFamily="34" charset="0"/>
              </a:rPr>
              <a:t>compare your performance with other colleagues’ performance</a:t>
            </a:r>
          </a:p>
          <a:p>
            <a:pPr lvl="1"/>
            <a:r>
              <a:rPr lang="en-US" sz="2000" dirty="0">
                <a:solidFill>
                  <a:srgbClr val="90C226"/>
                </a:solidFill>
                <a:latin typeface="Arial Nova" panose="020B0504020202020204" pitchFamily="34" charset="0"/>
              </a:rPr>
              <a:t>Keep the text as short as possible but precise and concise! </a:t>
            </a:r>
            <a:br>
              <a:rPr lang="en-US" sz="2000" dirty="0">
                <a:solidFill>
                  <a:srgbClr val="90C226"/>
                </a:solidFill>
                <a:latin typeface="Arial Nova" panose="020B0504020202020204" pitchFamily="34" charset="0"/>
              </a:rPr>
            </a:br>
            <a:r>
              <a:rPr lang="en-US" sz="2000" b="1" dirty="0">
                <a:solidFill>
                  <a:schemeClr val="accent4"/>
                </a:solidFill>
                <a:latin typeface="Arial Nova" panose="020B0504020202020204" pitchFamily="34" charset="0"/>
              </a:rPr>
              <a:t>Don’t repeat your appraisal reports!</a:t>
            </a:r>
          </a:p>
        </p:txBody>
      </p:sp>
    </p:spTree>
    <p:extLst>
      <p:ext uri="{BB962C8B-B14F-4D97-AF65-F5344CB8AC3E}">
        <p14:creationId xmlns:p14="http://schemas.microsoft.com/office/powerpoint/2010/main" val="325064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4971b4-25da-4884-bcca-bc4cdf98062d">
      <Terms xmlns="http://schemas.microsoft.com/office/infopath/2007/PartnerControls"/>
    </lcf76f155ced4ddcb4097134ff3c332f>
    <TaxCatchAll xmlns="cdd1361d-578d-4248-b657-ea0d2b6ad1f3" xsi:nil="true"/>
    <Intersydicale2024 xmlns="9a4971b4-25da-4884-bcca-bc4cdf98062d">
      <Url xsi:nil="true"/>
      <Description xsi:nil="true"/>
    </Intersydicale2024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397B36352C447984A37DFD72D0E64" ma:contentTypeVersion="19" ma:contentTypeDescription="Create a new document." ma:contentTypeScope="" ma:versionID="a91523f48621f018b87ef279743cd2c0">
  <xsd:schema xmlns:xsd="http://www.w3.org/2001/XMLSchema" xmlns:xs="http://www.w3.org/2001/XMLSchema" xmlns:p="http://schemas.microsoft.com/office/2006/metadata/properties" xmlns:ns2="9a4971b4-25da-4884-bcca-bc4cdf98062d" xmlns:ns3="cdd1361d-578d-4248-b657-ea0d2b6ad1f3" targetNamespace="http://schemas.microsoft.com/office/2006/metadata/properties" ma:root="true" ma:fieldsID="3798db6c6eac11c9b55162f614fbfeab" ns2:_="" ns3:_="">
    <xsd:import namespace="9a4971b4-25da-4884-bcca-bc4cdf98062d"/>
    <xsd:import namespace="cdd1361d-578d-4248-b657-ea0d2b6ad1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ntersydicale2024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4971b4-25da-4884-bcca-bc4cdf9806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ntersydicale2024" ma:index="26" nillable="true" ma:displayName="Intersydicale 2024" ma:format="Hyperlink" ma:internalName="Intersydicale2024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1361d-578d-4248-b657-ea0d2b6ad1f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3d0ccbd-9d4e-4a43-9789-cfd703ef566e}" ma:internalName="TaxCatchAll" ma:showField="CatchAllData" ma:web="cdd1361d-578d-4248-b657-ea0d2b6ad1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D02354-5745-45C6-B3C4-4BE951053E63}">
  <ds:schemaRefs>
    <ds:schemaRef ds:uri="http://schemas.microsoft.com/office/2006/documentManagement/types"/>
    <ds:schemaRef ds:uri="http://purl.org/dc/elements/1.1/"/>
    <ds:schemaRef ds:uri="cdd1361d-578d-4248-b657-ea0d2b6ad1f3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9a4971b4-25da-4884-bcca-bc4cdf98062d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383D21-0D24-4640-A1F9-8B260CCE98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4971b4-25da-4884-bcca-bc4cdf98062d"/>
    <ds:schemaRef ds:uri="cdd1361d-578d-4248-b657-ea0d2b6ad1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BFD5E6-3305-4BF3-A4BE-6E71837469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16444</TotalTime>
  <Words>1346</Words>
  <Application>Microsoft Office PowerPoint</Application>
  <PresentationFormat>On-screen Show (4:3)</PresentationFormat>
  <Paragraphs>300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Aptos Black</vt:lpstr>
      <vt:lpstr>Arial</vt:lpstr>
      <vt:lpstr>Arial Black</vt:lpstr>
      <vt:lpstr>Arial Nova</vt:lpstr>
      <vt:lpstr>Calibri</vt:lpstr>
      <vt:lpstr>Courier New</vt:lpstr>
      <vt:lpstr>Trebuchet MS</vt:lpstr>
      <vt:lpstr>Wingdings</vt:lpstr>
      <vt:lpstr>Wingdings 3</vt:lpstr>
      <vt:lpstr>Facet</vt:lpstr>
      <vt:lpstr>PowerPoint Presentation</vt:lpstr>
      <vt:lpstr>PowerPoint Presentation</vt:lpstr>
      <vt:lpstr>Overview of the appraisal and promotion/reclassification exercise</vt:lpstr>
      <vt:lpstr>Average promotion pace</vt:lpstr>
      <vt:lpstr>Average reclassification pace</vt:lpstr>
      <vt:lpstr>Reference dates</vt:lpstr>
      <vt:lpstr>June</vt:lpstr>
      <vt:lpstr>Appeal Negative consequences?</vt:lpstr>
      <vt:lpstr>APPEAL DOS AND DON’TS</vt:lpstr>
      <vt:lpstr>EXAMPLE</vt:lpstr>
      <vt:lpstr>WHAT CAN G2004 DO FOR YOU?</vt:lpstr>
      <vt:lpstr>July – August</vt:lpstr>
      <vt:lpstr>September</vt:lpstr>
      <vt:lpstr>October</vt:lpstr>
      <vt:lpstr>November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DELFOSSE Laurence (TRADE)</dc:creator>
  <cp:lastModifiedBy>SZIN Tamas Gabor (CDP-OSP)</cp:lastModifiedBy>
  <cp:revision>1035</cp:revision>
  <cp:lastPrinted>2018-12-18T08:33:48Z</cp:lastPrinted>
  <dcterms:created xsi:type="dcterms:W3CDTF">2016-03-18T10:14:43Z</dcterms:created>
  <dcterms:modified xsi:type="dcterms:W3CDTF">2025-06-17T14:38:18Z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0x010100221397B36352C447984A37DFD72D0E64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2023-03-24T09:39:47Z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41e6b2be-748a-4656-96a1-3acf6bd766e7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